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notesSlides/notesSlide12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notesSlides/notesSlide23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notesSlides/notesSlide24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notesSlides/notesSlide33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notesSlides/notesSlide34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42"/>
  </p:notesMasterIdLst>
  <p:sldIdLst>
    <p:sldId id="275" r:id="rId3"/>
    <p:sldId id="516" r:id="rId4"/>
    <p:sldId id="581" r:id="rId5"/>
    <p:sldId id="561" r:id="rId6"/>
    <p:sldId id="534" r:id="rId7"/>
    <p:sldId id="522" r:id="rId8"/>
    <p:sldId id="527" r:id="rId9"/>
    <p:sldId id="567" r:id="rId10"/>
    <p:sldId id="554" r:id="rId11"/>
    <p:sldId id="537" r:id="rId12"/>
    <p:sldId id="541" r:id="rId13"/>
    <p:sldId id="584" r:id="rId14"/>
    <p:sldId id="568" r:id="rId15"/>
    <p:sldId id="526" r:id="rId16"/>
    <p:sldId id="569" r:id="rId17"/>
    <p:sldId id="529" r:id="rId18"/>
    <p:sldId id="571" r:id="rId19"/>
    <p:sldId id="533" r:id="rId20"/>
    <p:sldId id="572" r:id="rId21"/>
    <p:sldId id="540" r:id="rId22"/>
    <p:sldId id="573" r:id="rId23"/>
    <p:sldId id="557" r:id="rId24"/>
    <p:sldId id="577" r:id="rId25"/>
    <p:sldId id="578" r:id="rId26"/>
    <p:sldId id="574" r:id="rId27"/>
    <p:sldId id="556" r:id="rId28"/>
    <p:sldId id="553" r:id="rId29"/>
    <p:sldId id="566" r:id="rId30"/>
    <p:sldId id="575" r:id="rId31"/>
    <p:sldId id="558" r:id="rId32"/>
    <p:sldId id="570" r:id="rId33"/>
    <p:sldId id="535" r:id="rId34"/>
    <p:sldId id="530" r:id="rId35"/>
    <p:sldId id="536" r:id="rId36"/>
    <p:sldId id="531" r:id="rId37"/>
    <p:sldId id="576" r:id="rId38"/>
    <p:sldId id="551" r:id="rId39"/>
    <p:sldId id="583" r:id="rId40"/>
    <p:sldId id="514" r:id="rId41"/>
  </p:sldIdLst>
  <p:sldSz cx="12192000" cy="6858000"/>
  <p:notesSz cx="9296400" cy="7010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B2E0C64-996C-4CDD-A17A-5871F228AF05}">
          <p14:sldIdLst>
            <p14:sldId id="275"/>
            <p14:sldId id="516"/>
            <p14:sldId id="581"/>
            <p14:sldId id="561"/>
            <p14:sldId id="534"/>
            <p14:sldId id="522"/>
            <p14:sldId id="527"/>
            <p14:sldId id="567"/>
            <p14:sldId id="554"/>
            <p14:sldId id="537"/>
            <p14:sldId id="541"/>
            <p14:sldId id="584"/>
            <p14:sldId id="568"/>
            <p14:sldId id="526"/>
            <p14:sldId id="569"/>
            <p14:sldId id="529"/>
            <p14:sldId id="571"/>
            <p14:sldId id="533"/>
            <p14:sldId id="572"/>
            <p14:sldId id="540"/>
            <p14:sldId id="573"/>
            <p14:sldId id="557"/>
            <p14:sldId id="577"/>
            <p14:sldId id="578"/>
            <p14:sldId id="574"/>
            <p14:sldId id="556"/>
            <p14:sldId id="553"/>
            <p14:sldId id="566"/>
            <p14:sldId id="575"/>
            <p14:sldId id="558"/>
            <p14:sldId id="570"/>
            <p14:sldId id="535"/>
            <p14:sldId id="530"/>
            <p14:sldId id="536"/>
            <p14:sldId id="531"/>
            <p14:sldId id="576"/>
            <p14:sldId id="551"/>
            <p14:sldId id="583"/>
            <p14:sldId id="5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EAEFF7"/>
    <a:srgbClr val="7793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09" autoAdjust="0"/>
    <p:restoredTop sz="94660"/>
  </p:normalViewPr>
  <p:slideViewPr>
    <p:cSldViewPr>
      <p:cViewPr varScale="1">
        <p:scale>
          <a:sx n="75" d="100"/>
          <a:sy n="75" d="100"/>
        </p:scale>
        <p:origin x="571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2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290423366417875"/>
          <c:y val="3.8444730402544119E-2"/>
          <c:w val="0.70301167890470651"/>
          <c:h val="0.9231105391949117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Hoja9!$B$1</c:f>
              <c:strCache>
                <c:ptCount val="1"/>
                <c:pt idx="0">
                  <c:v>Poblacion 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Hoja9!$A$2:$A$10</c:f>
              <c:strCache>
                <c:ptCount val="9"/>
                <c:pt idx="0">
                  <c:v>Vichuquén</c:v>
                </c:pt>
                <c:pt idx="1">
                  <c:v>Licantén</c:v>
                </c:pt>
                <c:pt idx="2">
                  <c:v>Hualañé</c:v>
                </c:pt>
                <c:pt idx="3">
                  <c:v>Rauco</c:v>
                </c:pt>
                <c:pt idx="4">
                  <c:v>Romeral</c:v>
                </c:pt>
                <c:pt idx="5">
                  <c:v>Sagrada Familia</c:v>
                </c:pt>
                <c:pt idx="6">
                  <c:v>Teno</c:v>
                </c:pt>
                <c:pt idx="7">
                  <c:v>Molina</c:v>
                </c:pt>
                <c:pt idx="8">
                  <c:v>Curicó</c:v>
                </c:pt>
              </c:strCache>
            </c:strRef>
          </c:cat>
          <c:val>
            <c:numRef>
              <c:f>Hoja9!$B$2:$B$10</c:f>
              <c:numCache>
                <c:formatCode>#,##0</c:formatCode>
                <c:ptCount val="9"/>
                <c:pt idx="0">
                  <c:v>4329</c:v>
                </c:pt>
                <c:pt idx="1">
                  <c:v>6989</c:v>
                </c:pt>
                <c:pt idx="2">
                  <c:v>10230</c:v>
                </c:pt>
                <c:pt idx="3">
                  <c:v>11632</c:v>
                </c:pt>
                <c:pt idx="4">
                  <c:v>16742</c:v>
                </c:pt>
                <c:pt idx="5">
                  <c:v>19692</c:v>
                </c:pt>
                <c:pt idx="6">
                  <c:v>31639</c:v>
                </c:pt>
                <c:pt idx="7">
                  <c:v>51539</c:v>
                </c:pt>
                <c:pt idx="8">
                  <c:v>169681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5B-4CF8-B5A1-AE569D022D3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9"/>
        <c:overlap val="20"/>
        <c:axId val="1682651071"/>
        <c:axId val="1682659711"/>
      </c:barChart>
      <c:catAx>
        <c:axId val="168265107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682659711"/>
        <c:crosses val="autoZero"/>
        <c:auto val="1"/>
        <c:lblAlgn val="ctr"/>
        <c:lblOffset val="100"/>
        <c:noMultiLvlLbl val="0"/>
      </c:catAx>
      <c:valAx>
        <c:axId val="1682659711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6826510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>
        <c:manualLayout>
          <c:layoutTarget val="inner"/>
          <c:xMode val="edge"/>
          <c:yMode val="edge"/>
          <c:x val="0.23233494879001723"/>
          <c:y val="0.26394064131044198"/>
          <c:w val="0.5175521465533065"/>
          <c:h val="0.7123394363727793"/>
        </c:manualLayout>
      </c:layout>
      <c:pieChart>
        <c:varyColors val="1"/>
        <c:ser>
          <c:idx val="0"/>
          <c:order val="0"/>
          <c:tx>
            <c:strRef>
              <c:f>urgencias!$L$34</c:f>
              <c:strCache>
                <c:ptCount val="1"/>
                <c:pt idx="0">
                  <c:v>año 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704-4C88-A792-64094BFB4C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704-4C88-A792-64094BFB4CDC}"/>
              </c:ext>
            </c:extLst>
          </c:dPt>
          <c:dPt>
            <c:idx val="2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704-4C88-A792-64094BFB4CDC}"/>
              </c:ext>
            </c:extLst>
          </c:dPt>
          <c:dPt>
            <c:idx val="3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704-4C88-A792-64094BFB4CD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704-4C88-A792-64094BFB4CDC}"/>
              </c:ext>
            </c:extLst>
          </c:dPt>
          <c:dLbls>
            <c:dLbl>
              <c:idx val="0"/>
              <c:layout>
                <c:manualLayout>
                  <c:x val="7.3239632753317005E-2"/>
                  <c:y val="-2.247216447572495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04-4C88-A792-64094BFB4CDC}"/>
                </c:ext>
              </c:extLst>
            </c:dLbl>
            <c:dLbl>
              <c:idx val="1"/>
              <c:layout>
                <c:manualLayout>
                  <c:x val="-0.13925978445073725"/>
                  <c:y val="0.1505984228302355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04-4C88-A792-64094BFB4CDC}"/>
                </c:ext>
              </c:extLst>
            </c:dLbl>
            <c:dLbl>
              <c:idx val="2"/>
              <c:layout>
                <c:manualLayout>
                  <c:x val="6.4331594808678005E-2"/>
                  <c:y val="-0.28616354321803517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04-4C88-A792-64094BFB4CDC}"/>
                </c:ext>
              </c:extLst>
            </c:dLbl>
            <c:dLbl>
              <c:idx val="3"/>
              <c:layout>
                <c:manualLayout>
                  <c:x val="0.10459046030302104"/>
                  <c:y val="0.1503506052624987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04-4C88-A792-64094BFB4CDC}"/>
                </c:ext>
              </c:extLst>
            </c:dLbl>
            <c:dLbl>
              <c:idx val="4"/>
              <c:layout>
                <c:manualLayout>
                  <c:x val="-7.1214010711112982E-2"/>
                  <c:y val="-1.7539173960707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04-4C88-A792-64094BFB4C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urgencias!$K$35:$K$39</c:f>
              <c:strCache>
                <c:ptCount val="5"/>
                <c:pt idx="0">
                  <c:v>C1</c:v>
                </c:pt>
                <c:pt idx="1">
                  <c:v>C2</c:v>
                </c:pt>
                <c:pt idx="2">
                  <c:v>C3</c:v>
                </c:pt>
                <c:pt idx="3">
                  <c:v>C4</c:v>
                </c:pt>
                <c:pt idx="4">
                  <c:v>C5</c:v>
                </c:pt>
              </c:strCache>
            </c:strRef>
          </c:cat>
          <c:val>
            <c:numRef>
              <c:f>urgencias!$L$35:$L$39</c:f>
              <c:numCache>
                <c:formatCode>0.0%</c:formatCode>
                <c:ptCount val="5"/>
                <c:pt idx="0">
                  <c:v>3.5774410774410776E-3</c:v>
                </c:pt>
                <c:pt idx="1">
                  <c:v>0.19470749158249159</c:v>
                </c:pt>
                <c:pt idx="2">
                  <c:v>0.66005541526374856</c:v>
                </c:pt>
                <c:pt idx="3">
                  <c:v>0.13885381593714927</c:v>
                </c:pt>
                <c:pt idx="4">
                  <c:v>2.8058361391694723E-3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704-4C88-A792-64094BFB4CD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5.0589333368520138E-2"/>
          <c:w val="1"/>
          <c:h val="0.82231542299977323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663770850957679E-2"/>
                  <c:y val="-5.3786270522974702E-2"/>
                </c:manualLayout>
              </c:layout>
              <c:spPr>
                <a:solidFill>
                  <a:srgbClr val="C0504D">
                    <a:lumMod val="75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highlight>
                        <a:srgbClr val="800000"/>
                      </a:highlight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7421383647798742E-2"/>
                      <c:h val="8.54400798180383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DEE-4096-8045-818CA3555A86}"/>
                </c:ext>
              </c:extLst>
            </c:dLbl>
            <c:dLbl>
              <c:idx val="35"/>
              <c:spPr>
                <a:solidFill>
                  <a:srgbClr val="C0504D">
                    <a:lumMod val="75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324-4A41-A0B6-1A4FAADE4D33}"/>
                </c:ext>
              </c:extLst>
            </c:dLbl>
            <c:dLbl>
              <c:idx val="5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highlight>
                        <a:srgbClr val="800000"/>
                      </a:highlight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2DEE-4096-8045-818CA3555A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urgencias!$A$108:$A$143</c:f>
              <c:numCache>
                <c:formatCode>mmm\-yy</c:formatCode>
                <c:ptCount val="36"/>
                <c:pt idx="0">
                  <c:v>44197</c:v>
                </c:pt>
                <c:pt idx="1">
                  <c:v>44228</c:v>
                </c:pt>
                <c:pt idx="2">
                  <c:v>44256</c:v>
                </c:pt>
                <c:pt idx="3">
                  <c:v>44287</c:v>
                </c:pt>
                <c:pt idx="4">
                  <c:v>44317</c:v>
                </c:pt>
                <c:pt idx="5">
                  <c:v>44348</c:v>
                </c:pt>
                <c:pt idx="6">
                  <c:v>44378</c:v>
                </c:pt>
                <c:pt idx="7">
                  <c:v>44409</c:v>
                </c:pt>
                <c:pt idx="8">
                  <c:v>44440</c:v>
                </c:pt>
                <c:pt idx="9">
                  <c:v>44470</c:v>
                </c:pt>
                <c:pt idx="10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</c:numCache>
            </c:numRef>
          </c:cat>
          <c:val>
            <c:numRef>
              <c:f>urgencias!$B$108:$B$143</c:f>
              <c:numCache>
                <c:formatCode>General</c:formatCode>
                <c:ptCount val="36"/>
                <c:pt idx="0">
                  <c:v>36</c:v>
                </c:pt>
                <c:pt idx="1">
                  <c:v>35</c:v>
                </c:pt>
                <c:pt idx="2">
                  <c:v>36</c:v>
                </c:pt>
                <c:pt idx="3">
                  <c:v>28</c:v>
                </c:pt>
                <c:pt idx="4">
                  <c:v>35</c:v>
                </c:pt>
                <c:pt idx="5">
                  <c:v>41</c:v>
                </c:pt>
                <c:pt idx="6">
                  <c:v>46</c:v>
                </c:pt>
                <c:pt idx="7">
                  <c:v>43</c:v>
                </c:pt>
                <c:pt idx="8">
                  <c:v>44</c:v>
                </c:pt>
                <c:pt idx="9">
                  <c:v>49</c:v>
                </c:pt>
                <c:pt idx="10">
                  <c:v>52</c:v>
                </c:pt>
                <c:pt idx="11">
                  <c:v>52</c:v>
                </c:pt>
                <c:pt idx="12">
                  <c:v>58</c:v>
                </c:pt>
                <c:pt idx="13">
                  <c:v>62</c:v>
                </c:pt>
                <c:pt idx="14">
                  <c:v>59</c:v>
                </c:pt>
                <c:pt idx="15">
                  <c:v>58</c:v>
                </c:pt>
                <c:pt idx="16">
                  <c:v>68</c:v>
                </c:pt>
                <c:pt idx="17">
                  <c:v>62</c:v>
                </c:pt>
                <c:pt idx="18">
                  <c:v>47</c:v>
                </c:pt>
                <c:pt idx="19">
                  <c:v>61</c:v>
                </c:pt>
                <c:pt idx="20">
                  <c:v>55</c:v>
                </c:pt>
                <c:pt idx="21">
                  <c:v>65</c:v>
                </c:pt>
                <c:pt idx="22">
                  <c:v>61</c:v>
                </c:pt>
                <c:pt idx="23">
                  <c:v>60</c:v>
                </c:pt>
                <c:pt idx="24">
                  <c:v>47</c:v>
                </c:pt>
                <c:pt idx="25">
                  <c:v>52</c:v>
                </c:pt>
                <c:pt idx="26">
                  <c:v>65</c:v>
                </c:pt>
                <c:pt idx="27">
                  <c:v>60</c:v>
                </c:pt>
                <c:pt idx="28">
                  <c:v>63</c:v>
                </c:pt>
                <c:pt idx="29">
                  <c:v>55</c:v>
                </c:pt>
                <c:pt idx="30">
                  <c:v>49</c:v>
                </c:pt>
                <c:pt idx="31">
                  <c:v>50</c:v>
                </c:pt>
                <c:pt idx="32">
                  <c:v>63</c:v>
                </c:pt>
                <c:pt idx="33">
                  <c:v>66</c:v>
                </c:pt>
                <c:pt idx="34">
                  <c:v>70</c:v>
                </c:pt>
                <c:pt idx="35">
                  <c:v>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EE-4096-8045-818CA3555A8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708967503"/>
        <c:axId val="708964143"/>
      </c:lineChart>
      <c:dateAx>
        <c:axId val="708967503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28575" cap="flat" cmpd="sng" algn="ctr">
            <a:solidFill>
              <a:schemeClr val="accent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708964143"/>
        <c:crosses val="autoZero"/>
        <c:auto val="1"/>
        <c:lblOffset val="100"/>
        <c:baseTimeUnit val="months"/>
      </c:dateAx>
      <c:valAx>
        <c:axId val="70896414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089675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urgencias!$B$1</c:f>
              <c:strCache>
                <c:ptCount val="1"/>
                <c:pt idx="0">
                  <c:v>intervenciones Quirúrgicas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Pt>
            <c:idx val="3"/>
            <c:marker>
              <c:symbol val="none"/>
            </c:marker>
            <c:bubble3D val="0"/>
            <c:spPr>
              <a:ln w="38100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1329-47B0-A75C-5E16DF1133B2}"/>
              </c:ext>
            </c:extLst>
          </c:dPt>
          <c:dPt>
            <c:idx val="4"/>
            <c:marker>
              <c:symbol val="none"/>
            </c:marker>
            <c:bubble3D val="0"/>
            <c:spPr>
              <a:ln w="38100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1329-47B0-A75C-5E16DF1133B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urgencias!$A$5:$A$9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urgencias!$B$5:$B$9</c:f>
              <c:numCache>
                <c:formatCode>#,##0</c:formatCode>
                <c:ptCount val="5"/>
                <c:pt idx="0">
                  <c:v>17234</c:v>
                </c:pt>
                <c:pt idx="1">
                  <c:v>10660</c:v>
                </c:pt>
                <c:pt idx="2">
                  <c:v>10255</c:v>
                </c:pt>
                <c:pt idx="3">
                  <c:v>15717</c:v>
                </c:pt>
                <c:pt idx="4">
                  <c:v>14678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329-47B0-A75C-5E16DF1133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7694143"/>
        <c:axId val="130084287"/>
      </c:lineChart>
      <c:lineChart>
        <c:grouping val="standard"/>
        <c:varyColors val="0"/>
        <c:ser>
          <c:idx val="1"/>
          <c:order val="1"/>
          <c:tx>
            <c:strRef>
              <c:f>urgencias!$C$1</c:f>
              <c:strCache>
                <c:ptCount val="1"/>
                <c:pt idx="0">
                  <c:v>Cirugía Mayor Ambulatoria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urgencias!$A$5:$A$9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urgencias!$C$5:$C$9</c:f>
              <c:numCache>
                <c:formatCode>0.00%</c:formatCode>
                <c:ptCount val="5"/>
                <c:pt idx="0" formatCode="0%">
                  <c:v>0.26</c:v>
                </c:pt>
                <c:pt idx="1">
                  <c:v>0.19800000000000001</c:v>
                </c:pt>
                <c:pt idx="2">
                  <c:v>0.26600000000000001</c:v>
                </c:pt>
                <c:pt idx="3">
                  <c:v>0.34300000000000003</c:v>
                </c:pt>
                <c:pt idx="4" formatCode="0%">
                  <c:v>0.38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E87-4118-B856-007D5CE0C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01422319"/>
        <c:axId val="1701411919"/>
      </c:line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957694143"/>
        <c:crosses val="autoZero"/>
        <c:crossBetween val="between"/>
      </c:valAx>
      <c:valAx>
        <c:axId val="1701411919"/>
        <c:scaling>
          <c:orientation val="minMax"/>
          <c:max val="1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701422319"/>
        <c:crosses val="max"/>
        <c:crossBetween val="between"/>
      </c:valAx>
      <c:catAx>
        <c:axId val="17014223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01411919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 cap="flat" cmpd="sng">
      <a:solidFill>
        <a:srgbClr val="FFFFFF"/>
      </a:solidFill>
      <a:miter lim="800000"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0174001240856611E-2"/>
          <c:y val="2.1268777826089619E-2"/>
          <c:w val="0.95954022988505749"/>
          <c:h val="0.73849536849130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consultas!$B$21</c:f>
              <c:strCache>
                <c:ptCount val="1"/>
                <c:pt idx="0">
                  <c:v>Parto Normal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34%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2FC8-4E8C-A04E-DD42115BF97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44%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2FC8-4E8C-A04E-DD42115BF97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46%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2FC8-4E8C-A04E-DD42115BF97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2FC8-4E8C-A04E-DD42115BF97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51%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2FC8-4E8C-A04E-DD42115BF9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consultas!$A$22:$A$26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consultas!$B$22:$B$26</c:f>
              <c:numCache>
                <c:formatCode>#,##0</c:formatCode>
                <c:ptCount val="5"/>
                <c:pt idx="0">
                  <c:v>1070</c:v>
                </c:pt>
                <c:pt idx="1">
                  <c:v>1031</c:v>
                </c:pt>
                <c:pt idx="2">
                  <c:v>843</c:v>
                </c:pt>
                <c:pt idx="3">
                  <c:v>1036</c:v>
                </c:pt>
                <c:pt idx="4">
                  <c:v>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C8-4E8C-A04E-DD42115BF97F}"/>
            </c:ext>
          </c:extLst>
        </c:ser>
        <c:ser>
          <c:idx val="1"/>
          <c:order val="1"/>
          <c:tx>
            <c:strRef>
              <c:f>consultas!$C$21</c:f>
              <c:strCache>
                <c:ptCount val="1"/>
                <c:pt idx="0">
                  <c:v>Césareas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66%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FC8-4E8C-A04E-DD42115BF97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56%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FC8-4E8C-A04E-DD42115BF97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FC8-4E8C-A04E-DD42115BF97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2FC8-4E8C-A04E-DD42115BF97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49%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2FC8-4E8C-A04E-DD42115BF9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consultas!$A$22:$A$26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consultas!$C$22:$C$26</c:f>
              <c:numCache>
                <c:formatCode>#,##0</c:formatCode>
                <c:ptCount val="5"/>
                <c:pt idx="0">
                  <c:v>2114</c:v>
                </c:pt>
                <c:pt idx="1">
                  <c:v>1321</c:v>
                </c:pt>
                <c:pt idx="2">
                  <c:v>971</c:v>
                </c:pt>
                <c:pt idx="3">
                  <c:v>1001</c:v>
                </c:pt>
                <c:pt idx="4">
                  <c:v>937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C8-4E8C-A04E-DD42115BF97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08851552"/>
        <c:axId val="1408848192"/>
      </c:barChart>
      <c:catAx>
        <c:axId val="140885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408848192"/>
        <c:crosses val="autoZero"/>
        <c:auto val="1"/>
        <c:lblAlgn val="ctr"/>
        <c:lblOffset val="100"/>
        <c:noMultiLvlLbl val="0"/>
      </c:catAx>
      <c:valAx>
        <c:axId val="140884819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408851552"/>
        <c:crosses val="autoZero"/>
        <c:crossBetween val="between"/>
      </c:valAx>
      <c:spPr>
        <a:solidFill>
          <a:srgbClr val="FFFFFF"/>
        </a:solidFill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5191204955651896"/>
          <c:y val="0.89648629047003725"/>
          <c:w val="0.41366405111551779"/>
          <c:h val="7.73201287983332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urgencias!$B$1</c:f>
              <c:strCache>
                <c:ptCount val="1"/>
                <c:pt idx="0">
                  <c:v>Ingresos</c:v>
                </c:pt>
              </c:strCache>
            </c:strRef>
          </c:tx>
          <c:spPr>
            <a:solidFill>
              <a:srgbClr val="4F81BD">
                <a:lumMod val="75000"/>
              </a:srgbClr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4F81BD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30-4670-8284-B22E186DD6D8}"/>
              </c:ext>
            </c:extLst>
          </c:dPt>
          <c:dPt>
            <c:idx val="4"/>
            <c:invertIfNegative val="0"/>
            <c:bubble3D val="0"/>
            <c:spPr>
              <a:solidFill>
                <a:srgbClr val="4F81BD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30-4670-8284-B22E186DD6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urgencias!$A$5:$A$9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urgencias!$B$5:$B$9</c:f>
              <c:numCache>
                <c:formatCode>#,##0</c:formatCode>
                <c:ptCount val="5"/>
                <c:pt idx="0">
                  <c:v>52855</c:v>
                </c:pt>
                <c:pt idx="1">
                  <c:v>57301</c:v>
                </c:pt>
                <c:pt idx="2">
                  <c:v>67280</c:v>
                </c:pt>
                <c:pt idx="3">
                  <c:v>73942</c:v>
                </c:pt>
                <c:pt idx="4">
                  <c:v>91885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230-4670-8284-B22E186DD6D8}"/>
            </c:ext>
          </c:extLst>
        </c:ser>
        <c:ser>
          <c:idx val="1"/>
          <c:order val="1"/>
          <c:tx>
            <c:strRef>
              <c:f>urgencias!$C$1</c:f>
              <c:strCache>
                <c:ptCount val="1"/>
                <c:pt idx="0">
                  <c:v>Gastos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urgencias!$A$5:$A$9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urgencias!$C$5:$C$9</c:f>
              <c:numCache>
                <c:formatCode>#,##0</c:formatCode>
                <c:ptCount val="5"/>
                <c:pt idx="0">
                  <c:v>51234</c:v>
                </c:pt>
                <c:pt idx="1">
                  <c:v>54715</c:v>
                </c:pt>
                <c:pt idx="2">
                  <c:v>64295</c:v>
                </c:pt>
                <c:pt idx="3">
                  <c:v>73967</c:v>
                </c:pt>
                <c:pt idx="4">
                  <c:v>91753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58B-40A8-A7E1-46F4DE943E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35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797306464411348"/>
          <c:y val="0.25102298367989317"/>
          <c:w val="0.50405403904091439"/>
          <c:h val="0.73521627149272384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1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6C-4CEC-915C-62BDBFD20CAF}"/>
              </c:ext>
            </c:extLst>
          </c:dPt>
          <c:dPt>
            <c:idx val="1"/>
            <c:bubble3D val="0"/>
            <c:spPr>
              <a:solidFill>
                <a:srgbClr val="4F81BD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6C-4CEC-915C-62BDBFD20CAF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C6C-4CEC-915C-62BDBFD20CAF}"/>
              </c:ext>
            </c:extLst>
          </c:dPt>
          <c:dLbls>
            <c:dLbl>
              <c:idx val="0"/>
              <c:layout>
                <c:manualLayout>
                  <c:x val="8.1959627265415586E-2"/>
                  <c:y val="-2.768672858829971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159313432564483"/>
                      <c:h val="0.198285001559089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C6C-4CEC-915C-62BDBFD20CAF}"/>
                </c:ext>
              </c:extLst>
            </c:dLbl>
            <c:dLbl>
              <c:idx val="1"/>
              <c:layout>
                <c:manualLayout>
                  <c:x val="0.10192868163606499"/>
                  <c:y val="-0.161060696458779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51212525304077"/>
                      <c:h val="0.214920609198873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BC6C-4CEC-915C-62BDBFD20CAF}"/>
                </c:ext>
              </c:extLst>
            </c:dLbl>
            <c:dLbl>
              <c:idx val="2"/>
              <c:layout>
                <c:manualLayout>
                  <c:x val="-4.6532739513010374E-2"/>
                  <c:y val="-2.65776880789807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266111202944008"/>
                      <c:h val="0.195166822575615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BC6C-4CEC-915C-62BDBFD20C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Hoja1!$D$2:$D$4</c:f>
              <c:strCache>
                <c:ptCount val="3"/>
                <c:pt idx="0">
                  <c:v>Ingresos Propios</c:v>
                </c:pt>
                <c:pt idx="1">
                  <c:v>Transferencias GRD</c:v>
                </c:pt>
                <c:pt idx="2">
                  <c:v>Otros Ingresos </c:v>
                </c:pt>
              </c:strCache>
            </c:strRef>
          </c:cat>
          <c:val>
            <c:numRef>
              <c:f>Hoja1!$E$2:$E$4</c:f>
              <c:numCache>
                <c:formatCode>_("$"* #,##0_);_("$"* \(#,##0\);_("$"* "-"_);_(@_)</c:formatCode>
                <c:ptCount val="3"/>
                <c:pt idx="0">
                  <c:v>5481330716</c:v>
                </c:pt>
                <c:pt idx="1">
                  <c:v>85073292992</c:v>
                </c:pt>
                <c:pt idx="2">
                  <c:v>1330994775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C6C-4CEC-915C-62BDBFD20CA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965007222514612"/>
          <c:y val="0.16175875793533714"/>
          <c:w val="0.52473470980233361"/>
          <c:h val="0.8067597642015423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28-4B36-8900-833E56D2A061}"/>
              </c:ext>
            </c:extLst>
          </c:dPt>
          <c:dPt>
            <c:idx val="1"/>
            <c:bubble3D val="0"/>
            <c:spPr>
              <a:solidFill>
                <a:srgbClr val="4F81BD">
                  <a:lumMod val="75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28-4B36-8900-833E56D2A061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128-4B36-8900-833E56D2A061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128-4B36-8900-833E56D2A061}"/>
              </c:ext>
            </c:extLst>
          </c:dPt>
          <c:dLbls>
            <c:dLbl>
              <c:idx val="0"/>
              <c:layout>
                <c:manualLayout>
                  <c:x val="-0.25249324889883068"/>
                  <c:y val="4.924354182257277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53321633913425"/>
                      <c:h val="0.246875445736850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128-4B36-8900-833E56D2A061}"/>
                </c:ext>
              </c:extLst>
            </c:dLbl>
            <c:dLbl>
              <c:idx val="1"/>
              <c:layout>
                <c:manualLayout>
                  <c:x val="0.23737594055173095"/>
                  <c:y val="3.21321044949540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L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165375965523834"/>
                      <c:h val="0.282406168118751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128-4B36-8900-833E56D2A061}"/>
                </c:ext>
              </c:extLst>
            </c:dLbl>
            <c:dLbl>
              <c:idx val="2"/>
              <c:layout>
                <c:manualLayout>
                  <c:x val="-2.5866975784679024E-2"/>
                  <c:y val="1.2211968510706476E-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037288604630511"/>
                      <c:h val="0.2516212609394813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128-4B36-8900-833E56D2A061}"/>
                </c:ext>
              </c:extLst>
            </c:dLbl>
            <c:dLbl>
              <c:idx val="3"/>
              <c:layout>
                <c:manualLayout>
                  <c:x val="0.19314972329182717"/>
                  <c:y val="4.9824831523681036E-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592657165746425"/>
                      <c:h val="0.213794444238197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128-4B36-8900-833E56D2A0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Hoja1!$D$11:$D$14</c:f>
              <c:strCache>
                <c:ptCount val="4"/>
                <c:pt idx="0">
                  <c:v>Remuneraciones</c:v>
                </c:pt>
                <c:pt idx="1">
                  <c:v>Bienes y Servicios de Consumo</c:v>
                </c:pt>
                <c:pt idx="2">
                  <c:v>Prest. Seguridad Social</c:v>
                </c:pt>
                <c:pt idx="3">
                  <c:v>Otros Gastos</c:v>
                </c:pt>
              </c:strCache>
            </c:strRef>
          </c:cat>
          <c:val>
            <c:numRef>
              <c:f>Hoja1!$E$11:$E$14</c:f>
              <c:numCache>
                <c:formatCode>_("$"* #,##0_);_("$"* \(#,##0\);_("$"* "-"_);_(@_)</c:formatCode>
                <c:ptCount val="4"/>
                <c:pt idx="0">
                  <c:v>46205954513</c:v>
                </c:pt>
                <c:pt idx="1">
                  <c:v>39639477618</c:v>
                </c:pt>
                <c:pt idx="2">
                  <c:v>2099449451</c:v>
                </c:pt>
                <c:pt idx="3">
                  <c:v>1617718827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28-4B36-8900-833E56D2A061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urgencias!$B$1</c:f>
              <c:strCache>
                <c:ptCount val="1"/>
                <c:pt idx="0">
                  <c:v>Dotación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247-494B-85ED-0C86BEE74430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247-494B-85ED-0C86BEE7443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urgencias!$A$5:$A$9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urgencias!$B$5:$B$9</c:f>
              <c:numCache>
                <c:formatCode>#,##0</c:formatCode>
                <c:ptCount val="5"/>
                <c:pt idx="0">
                  <c:v>1465</c:v>
                </c:pt>
                <c:pt idx="1">
                  <c:v>1626</c:v>
                </c:pt>
                <c:pt idx="2">
                  <c:v>1821</c:v>
                </c:pt>
                <c:pt idx="3">
                  <c:v>1958</c:v>
                </c:pt>
                <c:pt idx="4">
                  <c:v>2270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247-494B-85ED-0C86BEE744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rgbClr val="FFFFFF"/>
          </a:solidFill>
          <a:ln w="28575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RRHH!$I$1</c:f>
              <c:strCache>
                <c:ptCount val="1"/>
                <c:pt idx="0">
                  <c:v>Ley 19.664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6F0-4785-BC73-58E76224F8D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RRHH!$H$2:$H$6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RRHH!$I$2:$I$6</c:f>
              <c:numCache>
                <c:formatCode>General</c:formatCode>
                <c:ptCount val="5"/>
                <c:pt idx="2" formatCode="#,##0">
                  <c:v>6072</c:v>
                </c:pt>
                <c:pt idx="3" formatCode="#,##0">
                  <c:v>6633</c:v>
                </c:pt>
                <c:pt idx="4" formatCode="#,##0">
                  <c:v>7469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0-4785-BC73-58E76224F8D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156629487"/>
        <c:axId val="156639471"/>
      </c:barChart>
      <c:catAx>
        <c:axId val="1566294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56639471"/>
        <c:crosses val="autoZero"/>
        <c:auto val="1"/>
        <c:lblAlgn val="ctr"/>
        <c:lblOffset val="100"/>
        <c:noMultiLvlLbl val="0"/>
      </c:catAx>
      <c:valAx>
        <c:axId val="15663947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566294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urgencias!$B$1</c:f>
              <c:strCache>
                <c:ptCount val="1"/>
                <c:pt idx="0">
                  <c:v>N° Total de Reclamos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5E-487C-8C41-3FE2DDBCA026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25E-487C-8C41-3FE2DDBCA02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urgencias!$A$5:$A$9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urgencias!$B$5:$B$9</c:f>
              <c:numCache>
                <c:formatCode>#,##0</c:formatCode>
                <c:ptCount val="5"/>
                <c:pt idx="0">
                  <c:v>636</c:v>
                </c:pt>
                <c:pt idx="1">
                  <c:v>408</c:v>
                </c:pt>
                <c:pt idx="2">
                  <c:v>479</c:v>
                </c:pt>
                <c:pt idx="3">
                  <c:v>797</c:v>
                </c:pt>
                <c:pt idx="4">
                  <c:v>1287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25E-487C-8C41-3FE2DDBCA026}"/>
            </c:ext>
          </c:extLst>
        </c:ser>
        <c:ser>
          <c:idx val="1"/>
          <c:order val="1"/>
          <c:tx>
            <c:strRef>
              <c:f>urgencias!$C$1</c:f>
              <c:strCache>
                <c:ptCount val="1"/>
                <c:pt idx="0">
                  <c:v>N° Total de Felicitaciones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urgencias!$A$5:$A$9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urgencias!$C$5:$C$9</c:f>
              <c:numCache>
                <c:formatCode>General</c:formatCode>
                <c:ptCount val="5"/>
                <c:pt idx="0">
                  <c:v>938</c:v>
                </c:pt>
                <c:pt idx="1">
                  <c:v>400</c:v>
                </c:pt>
                <c:pt idx="2">
                  <c:v>452</c:v>
                </c:pt>
                <c:pt idx="3">
                  <c:v>558</c:v>
                </c:pt>
                <c:pt idx="4">
                  <c:v>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25E-487C-8C41-3FE2DDBCA0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Hoja2!$B$1</c:f>
              <c:strCache>
                <c:ptCount val="1"/>
                <c:pt idx="0">
                  <c:v>Mujeres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Hoja2!$A$2:$A$3</c:f>
              <c:strCache>
                <c:ptCount val="2"/>
                <c:pt idx="0">
                  <c:v>Provincia</c:v>
                </c:pt>
                <c:pt idx="1">
                  <c:v>País</c:v>
                </c:pt>
              </c:strCache>
            </c:strRef>
          </c:cat>
          <c:val>
            <c:numRef>
              <c:f>Hoja2!$B$2:$B$3</c:f>
              <c:numCache>
                <c:formatCode>0.00%</c:formatCode>
                <c:ptCount val="2"/>
                <c:pt idx="0">
                  <c:v>0.50800000000000001</c:v>
                </c:pt>
                <c:pt idx="1">
                  <c:v>0.50700000000000001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DB-4C15-8C74-CC78851E5032}"/>
            </c:ext>
          </c:extLst>
        </c:ser>
        <c:ser>
          <c:idx val="1"/>
          <c:order val="1"/>
          <c:tx>
            <c:strRef>
              <c:f>Hoja2!$C$1</c:f>
              <c:strCache>
                <c:ptCount val="1"/>
                <c:pt idx="0">
                  <c:v>Hombres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Hoja2!$A$2:$A$3</c:f>
              <c:strCache>
                <c:ptCount val="2"/>
                <c:pt idx="0">
                  <c:v>Provincia</c:v>
                </c:pt>
                <c:pt idx="1">
                  <c:v>País</c:v>
                </c:pt>
              </c:strCache>
            </c:strRef>
          </c:cat>
          <c:val>
            <c:numRef>
              <c:f>Hoja2!$C$2:$C$3</c:f>
              <c:numCache>
                <c:formatCode>0.00%</c:formatCode>
                <c:ptCount val="2"/>
                <c:pt idx="0">
                  <c:v>0.49199999999999999</c:v>
                </c:pt>
                <c:pt idx="1">
                  <c:v>0.49299999999999999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DB-4C15-8C74-CC78851E503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80202735"/>
        <c:axId val="1180202255"/>
      </c:barChart>
      <c:catAx>
        <c:axId val="118020273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180202255"/>
        <c:crosses val="autoZero"/>
        <c:auto val="1"/>
        <c:lblAlgn val="ctr"/>
        <c:lblOffset val="100"/>
        <c:noMultiLvlLbl val="0"/>
      </c:catAx>
      <c:valAx>
        <c:axId val="11802022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1802027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urgencias!$B$1</c:f>
              <c:strCache>
                <c:ptCount val="1"/>
                <c:pt idx="0">
                  <c:v>Total de pacientes en LE CNE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49-4EEE-9A87-0000C1D0A124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F49-4EEE-9A87-0000C1D0A12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urgencias!$A$5:$A$9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urgencias!$B$5:$B$9</c:f>
              <c:numCache>
                <c:formatCode>#,##0</c:formatCode>
                <c:ptCount val="5"/>
                <c:pt idx="0">
                  <c:v>11055</c:v>
                </c:pt>
                <c:pt idx="1">
                  <c:v>11663</c:v>
                </c:pt>
                <c:pt idx="2">
                  <c:v>16998</c:v>
                </c:pt>
                <c:pt idx="3">
                  <c:v>17981</c:v>
                </c:pt>
                <c:pt idx="4">
                  <c:v>28750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49-4EEE-9A87-0000C1D0A124}"/>
            </c:ext>
          </c:extLst>
        </c:ser>
        <c:ser>
          <c:idx val="1"/>
          <c:order val="1"/>
          <c:tx>
            <c:strRef>
              <c:f>urgencias!$C$1</c:f>
              <c:strCache>
                <c:ptCount val="1"/>
                <c:pt idx="0">
                  <c:v>N° de pacientes que esperan más de 6 meses CNE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9.4086021505377336E-3"/>
                  <c:y val="-5.909984697841530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F49-4EEE-9A87-0000C1D0A124}"/>
                </c:ext>
              </c:extLst>
            </c:dLbl>
            <c:dLbl>
              <c:idx val="4"/>
              <c:layout>
                <c:manualLayout>
                  <c:x val="8.064516129032257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49-4EEE-9A87-0000C1D0A1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urgencias!$A$5:$A$9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urgencias!$C$5:$C$9</c:f>
              <c:numCache>
                <c:formatCode>#,##0</c:formatCode>
                <c:ptCount val="5"/>
                <c:pt idx="0">
                  <c:v>2784</c:v>
                </c:pt>
                <c:pt idx="1">
                  <c:v>2784</c:v>
                </c:pt>
                <c:pt idx="2">
                  <c:v>8677</c:v>
                </c:pt>
                <c:pt idx="3">
                  <c:v>14744</c:v>
                </c:pt>
                <c:pt idx="4">
                  <c:v>19165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F49-4EEE-9A87-0000C1D0A1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urgencias!$B$1</c:f>
              <c:strCache>
                <c:ptCount val="1"/>
                <c:pt idx="0">
                  <c:v>Total de pacientes en LE IQ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7B-4B9A-AF6B-CFE92F67A049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7B-4B9A-AF6B-CFE92F67A04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urgencias!$A$5:$A$9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urgencias!$B$5:$B$9</c:f>
              <c:numCache>
                <c:formatCode>#,##0</c:formatCode>
                <c:ptCount val="5"/>
                <c:pt idx="0">
                  <c:v>6826</c:v>
                </c:pt>
                <c:pt idx="1">
                  <c:v>7741</c:v>
                </c:pt>
                <c:pt idx="2">
                  <c:v>9157</c:v>
                </c:pt>
                <c:pt idx="3">
                  <c:v>8293</c:v>
                </c:pt>
                <c:pt idx="4">
                  <c:v>7901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A7B-4B9A-AF6B-CFE92F67A049}"/>
            </c:ext>
          </c:extLst>
        </c:ser>
        <c:ser>
          <c:idx val="1"/>
          <c:order val="1"/>
          <c:tx>
            <c:strRef>
              <c:f>urgencias!$C$1</c:f>
              <c:strCache>
                <c:ptCount val="1"/>
                <c:pt idx="0">
                  <c:v>N° de pacientes que esperan más de 1 año IQ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urgencias!$A$5:$A$9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urgencias!$C$5:$C$9</c:f>
              <c:numCache>
                <c:formatCode>#,##0</c:formatCode>
                <c:ptCount val="5"/>
                <c:pt idx="0">
                  <c:v>2320</c:v>
                </c:pt>
                <c:pt idx="1">
                  <c:v>5347</c:v>
                </c:pt>
                <c:pt idx="2">
                  <c:v>6920</c:v>
                </c:pt>
                <c:pt idx="3">
                  <c:v>6760</c:v>
                </c:pt>
                <c:pt idx="4">
                  <c:v>4019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A7B-4B9A-AF6B-CFE92F67A04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urgencias!$B$1</c:f>
              <c:strCache>
                <c:ptCount val="1"/>
                <c:pt idx="0">
                  <c:v>Total de pacientes en LE Odontológica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966-4FCA-BB61-9F3CBF9D0277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966-4FCA-BB61-9F3CBF9D027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urgencias!$A$5:$A$9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urgencias!$B$5:$B$9</c:f>
              <c:numCache>
                <c:formatCode>#,##0</c:formatCode>
                <c:ptCount val="5"/>
                <c:pt idx="0">
                  <c:v>7025</c:v>
                </c:pt>
                <c:pt idx="1">
                  <c:v>7233</c:v>
                </c:pt>
                <c:pt idx="2">
                  <c:v>7227</c:v>
                </c:pt>
                <c:pt idx="3">
                  <c:v>7276</c:v>
                </c:pt>
                <c:pt idx="4">
                  <c:v>6742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966-4FCA-BB61-9F3CBF9D0277}"/>
            </c:ext>
          </c:extLst>
        </c:ser>
        <c:ser>
          <c:idx val="1"/>
          <c:order val="1"/>
          <c:tx>
            <c:strRef>
              <c:f>urgencias!$C$1</c:f>
              <c:strCache>
                <c:ptCount val="1"/>
                <c:pt idx="0">
                  <c:v>N° de pacientes que esperan más de 6 meses Odontológica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9.4086021505377336E-3"/>
                  <c:y val="-5.9099846978415306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966-4FCA-BB61-9F3CBF9D0277}"/>
                </c:ext>
              </c:extLst>
            </c:dLbl>
            <c:dLbl>
              <c:idx val="4"/>
              <c:layout>
                <c:manualLayout>
                  <c:x val="8.0645161290322578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966-4FCA-BB61-9F3CBF9D02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urgencias!$A$5:$A$9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urgencias!$C$5:$C$9</c:f>
              <c:numCache>
                <c:formatCode>#,##0</c:formatCode>
                <c:ptCount val="5"/>
                <c:pt idx="0">
                  <c:v>3413</c:v>
                </c:pt>
                <c:pt idx="1">
                  <c:v>3739</c:v>
                </c:pt>
                <c:pt idx="2">
                  <c:v>4555</c:v>
                </c:pt>
                <c:pt idx="3">
                  <c:v>5358</c:v>
                </c:pt>
                <c:pt idx="4">
                  <c:v>4677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966-4FCA-BB61-9F3CBF9D02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06880486475453"/>
          <c:y val="7.5225866066726474E-2"/>
          <c:w val="0.85344170808822084"/>
          <c:h val="0.6352595534695978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Hoja2!$B$22</c:f>
              <c:strCache>
                <c:ptCount val="1"/>
                <c:pt idx="0">
                  <c:v>Rural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Hoja2!$A$23:$A$24</c:f>
              <c:strCache>
                <c:ptCount val="2"/>
                <c:pt idx="0">
                  <c:v>Provincia</c:v>
                </c:pt>
                <c:pt idx="1">
                  <c:v>País</c:v>
                </c:pt>
              </c:strCache>
            </c:strRef>
          </c:cat>
          <c:val>
            <c:numRef>
              <c:f>Hoja2!$B$23:$B$24</c:f>
              <c:numCache>
                <c:formatCode>0.00%</c:formatCode>
                <c:ptCount val="2"/>
                <c:pt idx="0">
                  <c:v>0.251</c:v>
                </c:pt>
                <c:pt idx="1">
                  <c:v>0.113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D6-4BA3-977D-8B9B6D13F7AF}"/>
            </c:ext>
          </c:extLst>
        </c:ser>
        <c:ser>
          <c:idx val="1"/>
          <c:order val="1"/>
          <c:tx>
            <c:strRef>
              <c:f>Hoja2!$C$22</c:f>
              <c:strCache>
                <c:ptCount val="1"/>
                <c:pt idx="0">
                  <c:v>Urbano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Hoja2!$A$23:$A$24</c:f>
              <c:strCache>
                <c:ptCount val="2"/>
                <c:pt idx="0">
                  <c:v>Provincia</c:v>
                </c:pt>
                <c:pt idx="1">
                  <c:v>País</c:v>
                </c:pt>
              </c:strCache>
            </c:strRef>
          </c:cat>
          <c:val>
            <c:numRef>
              <c:f>Hoja2!$C$23:$C$24</c:f>
              <c:numCache>
                <c:formatCode>0.00%</c:formatCode>
                <c:ptCount val="2"/>
                <c:pt idx="0">
                  <c:v>0.749</c:v>
                </c:pt>
                <c:pt idx="1">
                  <c:v>0.88700000000000001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D6-4BA3-977D-8B9B6D13F7A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714722095"/>
        <c:axId val="1714725455"/>
      </c:barChart>
      <c:catAx>
        <c:axId val="17147220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714725455"/>
        <c:crosses val="autoZero"/>
        <c:auto val="1"/>
        <c:lblAlgn val="ctr"/>
        <c:lblOffset val="100"/>
        <c:noMultiLvlLbl val="0"/>
      </c:catAx>
      <c:valAx>
        <c:axId val="17147254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714722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Hoja2!$B$22</c:f>
              <c:strCache>
                <c:ptCount val="1"/>
                <c:pt idx="0">
                  <c:v>Fonasa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Hoja2!$A$23:$A$24</c:f>
              <c:strCache>
                <c:ptCount val="2"/>
                <c:pt idx="0">
                  <c:v>Provincia</c:v>
                </c:pt>
                <c:pt idx="1">
                  <c:v>País</c:v>
                </c:pt>
              </c:strCache>
            </c:strRef>
          </c:cat>
          <c:val>
            <c:numRef>
              <c:f>Hoja2!$B$23:$B$24</c:f>
              <c:numCache>
                <c:formatCode>0.0%</c:formatCode>
                <c:ptCount val="2"/>
                <c:pt idx="0">
                  <c:v>0.78800000000000003</c:v>
                </c:pt>
                <c:pt idx="1">
                  <c:v>0.89600000000000002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9C-4BFD-A3F0-B71B0204A4B2}"/>
            </c:ext>
          </c:extLst>
        </c:ser>
        <c:ser>
          <c:idx val="1"/>
          <c:order val="1"/>
          <c:tx>
            <c:strRef>
              <c:f>Hoja2!$C$22</c:f>
              <c:strCache>
                <c:ptCount val="1"/>
                <c:pt idx="0">
                  <c:v>Isapre 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Hoja2!$A$23:$A$24</c:f>
              <c:strCache>
                <c:ptCount val="2"/>
                <c:pt idx="0">
                  <c:v>Provincia</c:v>
                </c:pt>
                <c:pt idx="1">
                  <c:v>País</c:v>
                </c:pt>
              </c:strCache>
            </c:strRef>
          </c:cat>
          <c:val>
            <c:numRef>
              <c:f>Hoja2!$C$23:$C$24</c:f>
              <c:numCache>
                <c:formatCode>0.0%</c:formatCode>
                <c:ptCount val="2"/>
                <c:pt idx="0">
                  <c:v>0.153</c:v>
                </c:pt>
                <c:pt idx="1">
                  <c:v>5.7000000000000002E-2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9C-4BFD-A3F0-B71B0204A4B2}"/>
            </c:ext>
          </c:extLst>
        </c:ser>
        <c:ser>
          <c:idx val="2"/>
          <c:order val="2"/>
          <c:tx>
            <c:strRef>
              <c:f>Hoja2!$D$22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solidFill>
                <a:srgbClr val="8064A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Hoja2!$A$23:$A$24</c:f>
              <c:strCache>
                <c:ptCount val="2"/>
                <c:pt idx="0">
                  <c:v>Provincia</c:v>
                </c:pt>
                <c:pt idx="1">
                  <c:v>País</c:v>
                </c:pt>
              </c:strCache>
            </c:strRef>
          </c:cat>
          <c:val>
            <c:numRef>
              <c:f>Hoja2!$D$23:$D$24</c:f>
              <c:numCache>
                <c:formatCode>0.0%</c:formatCode>
                <c:ptCount val="2"/>
                <c:pt idx="0">
                  <c:v>5.8999999999999969E-2</c:v>
                </c:pt>
                <c:pt idx="1">
                  <c:v>4.6999999999999979E-2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9C-4BFD-A3F0-B71B0204A4B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714722095"/>
        <c:axId val="1714725455"/>
      </c:barChart>
      <c:catAx>
        <c:axId val="17147220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714725455"/>
        <c:crosses val="autoZero"/>
        <c:auto val="1"/>
        <c:lblAlgn val="ctr"/>
        <c:lblOffset val="100"/>
        <c:noMultiLvlLbl val="0"/>
      </c:catAx>
      <c:valAx>
        <c:axId val="1714725455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7147220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'C.4 años'!$A$27</c:f>
              <c:strCache>
                <c:ptCount val="1"/>
                <c:pt idx="0">
                  <c:v>0 a 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242-4E7B-8EB0-7AFD3A57B8D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'C.4 años'!$B$26:$G$26</c:f>
              <c:numCache>
                <c:formatCode>General</c:formatCode>
                <c:ptCount val="6"/>
                <c:pt idx="0">
                  <c:v>2004</c:v>
                </c:pt>
                <c:pt idx="1">
                  <c:v>2007</c:v>
                </c:pt>
                <c:pt idx="2">
                  <c:v>2011</c:v>
                </c:pt>
                <c:pt idx="3">
                  <c:v>2015</c:v>
                </c:pt>
                <c:pt idx="4">
                  <c:v>2019</c:v>
                </c:pt>
                <c:pt idx="5">
                  <c:v>2023</c:v>
                </c:pt>
              </c:numCache>
            </c:numRef>
          </c:cat>
          <c:val>
            <c:numRef>
              <c:f>'C.4 años'!$B$27:$G$27</c:f>
              <c:numCache>
                <c:formatCode>#,##0</c:formatCode>
                <c:ptCount val="6"/>
                <c:pt idx="0">
                  <c:v>43946</c:v>
                </c:pt>
                <c:pt idx="1">
                  <c:v>41437</c:v>
                </c:pt>
                <c:pt idx="2">
                  <c:v>40944</c:v>
                </c:pt>
                <c:pt idx="3">
                  <c:v>39863</c:v>
                </c:pt>
                <c:pt idx="4">
                  <c:v>39559</c:v>
                </c:pt>
                <c:pt idx="5">
                  <c:v>39538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242-4E7B-8EB0-7AFD3A57B8D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820859328"/>
        <c:axId val="820859808"/>
      </c:barChart>
      <c:catAx>
        <c:axId val="82085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820859808"/>
        <c:crosses val="autoZero"/>
        <c:auto val="1"/>
        <c:lblAlgn val="ctr"/>
        <c:lblOffset val="100"/>
        <c:noMultiLvlLbl val="0"/>
      </c:catAx>
      <c:valAx>
        <c:axId val="82085980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82085932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'C.4 años'!$A$28</c:f>
              <c:strCache>
                <c:ptCount val="1"/>
                <c:pt idx="0">
                  <c:v>15 a 59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7FE-4EA7-A14A-9DBAEEBF4DE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'C.4 años'!$B$26:$G$26</c:f>
              <c:numCache>
                <c:formatCode>General</c:formatCode>
                <c:ptCount val="6"/>
                <c:pt idx="0">
                  <c:v>2004</c:v>
                </c:pt>
                <c:pt idx="1">
                  <c:v>2007</c:v>
                </c:pt>
                <c:pt idx="2">
                  <c:v>2011</c:v>
                </c:pt>
                <c:pt idx="3">
                  <c:v>2015</c:v>
                </c:pt>
                <c:pt idx="4">
                  <c:v>2019</c:v>
                </c:pt>
                <c:pt idx="5">
                  <c:v>2023</c:v>
                </c:pt>
              </c:numCache>
            </c:numRef>
          </c:cat>
          <c:val>
            <c:numRef>
              <c:f>'C.4 años'!$B$28:$G$28</c:f>
              <c:numCache>
                <c:formatCode>#,##0</c:formatCode>
                <c:ptCount val="6"/>
                <c:pt idx="0">
                  <c:v>185281</c:v>
                </c:pt>
                <c:pt idx="1">
                  <c:v>192808</c:v>
                </c:pt>
                <c:pt idx="2">
                  <c:v>200115</c:v>
                </c:pt>
                <c:pt idx="3">
                  <c:v>206638</c:v>
                </c:pt>
                <c:pt idx="4">
                  <c:v>213409</c:v>
                </c:pt>
                <c:pt idx="5">
                  <c:v>216877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FE-4EA7-A14A-9DBAEEBF4DE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46847040"/>
        <c:axId val="946820640"/>
      </c:barChart>
      <c:catAx>
        <c:axId val="94684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46820640"/>
        <c:crosses val="autoZero"/>
        <c:auto val="1"/>
        <c:lblAlgn val="ctr"/>
        <c:lblOffset val="100"/>
        <c:noMultiLvlLbl val="0"/>
      </c:catAx>
      <c:valAx>
        <c:axId val="94682064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94684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layout>
        <c:manualLayout>
          <c:xMode val="edge"/>
          <c:yMode val="edge"/>
          <c:x val="0.42940453382720284"/>
          <c:y val="6.45740931788910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C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'C.4 años'!$A$29</c:f>
              <c:strCache>
                <c:ptCount val="1"/>
                <c:pt idx="0">
                  <c:v>60 a más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DD-4BFE-B67B-45E8685330B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'C.4 años'!$B$26:$G$26</c:f>
              <c:numCache>
                <c:formatCode>General</c:formatCode>
                <c:ptCount val="6"/>
                <c:pt idx="0">
                  <c:v>2004</c:v>
                </c:pt>
                <c:pt idx="1">
                  <c:v>2007</c:v>
                </c:pt>
                <c:pt idx="2">
                  <c:v>2011</c:v>
                </c:pt>
                <c:pt idx="3">
                  <c:v>2015</c:v>
                </c:pt>
                <c:pt idx="4">
                  <c:v>2019</c:v>
                </c:pt>
                <c:pt idx="5">
                  <c:v>2023</c:v>
                </c:pt>
              </c:numCache>
            </c:numRef>
          </c:cat>
          <c:val>
            <c:numRef>
              <c:f>'C.4 años'!$B$29:$G$29</c:f>
              <c:numCache>
                <c:formatCode>#,##0</c:formatCode>
                <c:ptCount val="6"/>
                <c:pt idx="0">
                  <c:v>29643</c:v>
                </c:pt>
                <c:pt idx="1">
                  <c:v>33163</c:v>
                </c:pt>
                <c:pt idx="2">
                  <c:v>39101</c:v>
                </c:pt>
                <c:pt idx="3">
                  <c:v>46893</c:v>
                </c:pt>
                <c:pt idx="4">
                  <c:v>55830</c:v>
                </c:pt>
                <c:pt idx="5">
                  <c:v>66058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DD-4BFE-B67B-45E8685330B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46831200"/>
        <c:axId val="946821120"/>
      </c:barChart>
      <c:catAx>
        <c:axId val="94683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946821120"/>
        <c:crosses val="autoZero"/>
        <c:auto val="1"/>
        <c:lblAlgn val="ctr"/>
        <c:lblOffset val="100"/>
        <c:noMultiLvlLbl val="0"/>
      </c:catAx>
      <c:valAx>
        <c:axId val="94682112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946831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6129032258064516E-2"/>
          <c:y val="3.8683983079564881E-2"/>
          <c:w val="0.97043010752688175"/>
          <c:h val="0.82395005603339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urgencias!$B$1</c:f>
              <c:strCache>
                <c:ptCount val="1"/>
                <c:pt idx="0">
                  <c:v>consultas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F4F-4351-9E11-F8E598E71033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4F-4351-9E11-F8E598E7103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urgencias!$A$5:$A$9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urgencias!$B$5:$B$9</c:f>
              <c:numCache>
                <c:formatCode>#,##0</c:formatCode>
                <c:ptCount val="5"/>
                <c:pt idx="0">
                  <c:v>160153</c:v>
                </c:pt>
                <c:pt idx="1">
                  <c:v>86784</c:v>
                </c:pt>
                <c:pt idx="2">
                  <c:v>100343</c:v>
                </c:pt>
                <c:pt idx="3">
                  <c:v>124887</c:v>
                </c:pt>
                <c:pt idx="4">
                  <c:v>141999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4F-4351-9E11-F8E598E7103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4193548387096774E-2"/>
          <c:y val="3.5460317822934476E-2"/>
          <c:w val="0.97043010752688175"/>
          <c:h val="0.823950056033394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urgencias!$B$1</c:f>
              <c:strCache>
                <c:ptCount val="1"/>
                <c:pt idx="0">
                  <c:v>Urgencia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95-47D5-9FB0-84C8CED0C381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195-47D5-9FB0-84C8CED0C3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urgencias!$A$5:$A$9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urgencias!$B$5:$B$9</c:f>
              <c:numCache>
                <c:formatCode>#,##0</c:formatCode>
                <c:ptCount val="5"/>
                <c:pt idx="0">
                  <c:v>93107</c:v>
                </c:pt>
                <c:pt idx="1">
                  <c:v>54441</c:v>
                </c:pt>
                <c:pt idx="2">
                  <c:v>59464</c:v>
                </c:pt>
                <c:pt idx="3">
                  <c:v>75611</c:v>
                </c:pt>
                <c:pt idx="4">
                  <c:v>70517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95-47D5-9FB0-84C8CED0C38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7"/>
        <c:axId val="1957694143"/>
        <c:axId val="130084287"/>
      </c:barChart>
      <c:catAx>
        <c:axId val="195769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8575" cap="flat" cmpd="sng" algn="ctr">
            <a:solidFill>
              <a:srgbClr val="4F81BD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130084287"/>
        <c:crosses val="autoZero"/>
        <c:auto val="1"/>
        <c:lblAlgn val="ctr"/>
        <c:lblOffset val="100"/>
        <c:noMultiLvlLbl val="0"/>
      </c:catAx>
      <c:valAx>
        <c:axId val="130084287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95769414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5265539" y="0"/>
            <a:ext cx="4028440" cy="35214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7D369-19D1-4D87-A275-CE414C5B9B6F}" type="datetimeFigureOut">
              <a:rPr lang="es-CL" smtClean="0"/>
              <a:t>30-04-2024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929640" y="3373756"/>
            <a:ext cx="7437120" cy="276034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658258"/>
            <a:ext cx="4028440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5265539" y="6658258"/>
            <a:ext cx="4028440" cy="3521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C82D0D-5BF6-4612-A173-E21B9796A7EA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30361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9237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83718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1794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2521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5423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0302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3816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117326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8728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88136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337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7493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63223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13563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99724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671410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50174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56142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17611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02009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1663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7829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20141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06976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816154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71579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07739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31031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45257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19406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10352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6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0526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2284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6068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2247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4502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945119" y="3780076"/>
            <a:ext cx="7561064" cy="35811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3275" y="596900"/>
            <a:ext cx="5305425" cy="2984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8699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2"/>
          <p:cNvSpPr txBox="1">
            <a:spLocks noGrp="1"/>
          </p:cNvSpPr>
          <p:nvPr>
            <p:ph type="title"/>
          </p:nvPr>
        </p:nvSpPr>
        <p:spPr>
          <a:xfrm>
            <a:off x="4310148" y="1703425"/>
            <a:ext cx="785733" cy="41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687" b="0" i="0">
                <a:solidFill>
                  <a:srgbClr val="13275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ftr" idx="11"/>
          </p:nvPr>
        </p:nvSpPr>
        <p:spPr>
          <a:xfrm>
            <a:off x="4147403" y="6377940"/>
            <a:ext cx="3903439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dt" idx="10"/>
          </p:nvPr>
        </p:nvSpPr>
        <p:spPr>
          <a:xfrm>
            <a:off x="609912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8782737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20472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1_Title and Content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504" y="0"/>
            <a:ext cx="12172388" cy="628587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9"/>
          <p:cNvSpPr txBox="1">
            <a:spLocks noGrp="1"/>
          </p:cNvSpPr>
          <p:nvPr>
            <p:ph type="title"/>
          </p:nvPr>
        </p:nvSpPr>
        <p:spPr>
          <a:xfrm>
            <a:off x="4310148" y="1703425"/>
            <a:ext cx="785733" cy="41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687" b="0" i="0">
                <a:solidFill>
                  <a:srgbClr val="13275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body" idx="1"/>
          </p:nvPr>
        </p:nvSpPr>
        <p:spPr>
          <a:xfrm>
            <a:off x="1101556" y="2025342"/>
            <a:ext cx="999513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02747" lvl="0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805495" lvl="1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208242" lvl="2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610990" lvl="3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013737" lvl="4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416485" lvl="5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819232" lvl="6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221980" lvl="7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624727" lvl="8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147403" y="6377940"/>
            <a:ext cx="39034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609912" y="6377940"/>
            <a:ext cx="28055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sldNum" idx="12"/>
          </p:nvPr>
        </p:nvSpPr>
        <p:spPr>
          <a:xfrm>
            <a:off x="8782737" y="6377941"/>
            <a:ext cx="280559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 sz="1586"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172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ftr" idx="11"/>
          </p:nvPr>
        </p:nvSpPr>
        <p:spPr>
          <a:xfrm>
            <a:off x="4147403" y="6377940"/>
            <a:ext cx="3903439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dt" idx="10"/>
          </p:nvPr>
        </p:nvSpPr>
        <p:spPr>
          <a:xfrm>
            <a:off x="609912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782737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7567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0"/>
          <p:cNvSpPr txBox="1">
            <a:spLocks noGrp="1"/>
          </p:cNvSpPr>
          <p:nvPr>
            <p:ph type="ctrTitle"/>
          </p:nvPr>
        </p:nvSpPr>
        <p:spPr>
          <a:xfrm>
            <a:off x="914868" y="2125980"/>
            <a:ext cx="10368510" cy="469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subTitle" idx="1"/>
          </p:nvPr>
        </p:nvSpPr>
        <p:spPr>
          <a:xfrm>
            <a:off x="1829737" y="3840480"/>
            <a:ext cx="853877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147403" y="6377940"/>
            <a:ext cx="3903439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dt" idx="10"/>
          </p:nvPr>
        </p:nvSpPr>
        <p:spPr>
          <a:xfrm>
            <a:off x="609912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sldNum" idx="12"/>
          </p:nvPr>
        </p:nvSpPr>
        <p:spPr>
          <a:xfrm>
            <a:off x="8782737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672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>
            <a:spLocks noGrp="1"/>
          </p:cNvSpPr>
          <p:nvPr>
            <p:ph type="title"/>
          </p:nvPr>
        </p:nvSpPr>
        <p:spPr>
          <a:xfrm>
            <a:off x="4310148" y="1703425"/>
            <a:ext cx="785733" cy="413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687" b="0" i="0">
                <a:solidFill>
                  <a:srgbClr val="13275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body" idx="1"/>
          </p:nvPr>
        </p:nvSpPr>
        <p:spPr>
          <a:xfrm>
            <a:off x="609912" y="1577340"/>
            <a:ext cx="530623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02747" lvl="0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805495" lvl="1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208242" lvl="2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610990" lvl="3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013737" lvl="4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416485" lvl="5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819232" lvl="6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221980" lvl="7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624727" lvl="8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2"/>
          </p:nvPr>
        </p:nvSpPr>
        <p:spPr>
          <a:xfrm>
            <a:off x="6282096" y="1577340"/>
            <a:ext cx="530623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02747" lvl="0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805495" lvl="1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208242" lvl="2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610990" lvl="3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013737" lvl="4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416485" lvl="5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2819232" lvl="6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221980" lvl="7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3624727" lvl="8" indent="-20137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ftr" idx="11"/>
          </p:nvPr>
        </p:nvSpPr>
        <p:spPr>
          <a:xfrm>
            <a:off x="4147403" y="6377940"/>
            <a:ext cx="3903439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609912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sldNum" idx="12"/>
          </p:nvPr>
        </p:nvSpPr>
        <p:spPr>
          <a:xfrm>
            <a:off x="8782737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6304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42997" y="1575942"/>
            <a:ext cx="6906005" cy="1068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38529" y="1446631"/>
            <a:ext cx="9914940" cy="2970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4310148" y="1703425"/>
            <a:ext cx="785733" cy="469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050" b="0" i="0" u="none" strike="noStrike" cap="none">
                <a:solidFill>
                  <a:srgbClr val="132753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1101556" y="2025342"/>
            <a:ext cx="999513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ftr" idx="11"/>
          </p:nvPr>
        </p:nvSpPr>
        <p:spPr>
          <a:xfrm>
            <a:off x="4147403" y="6377940"/>
            <a:ext cx="3903439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dt" idx="10"/>
          </p:nvPr>
        </p:nvSpPr>
        <p:spPr>
          <a:xfrm>
            <a:off x="609912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8782737" y="6377940"/>
            <a:ext cx="2805596" cy="244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586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66303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0" r:id="rId3"/>
    <p:sldLayoutId id="214748367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2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hart" Target="../charts/chart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1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7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hart" Target="../charts/chart1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hart" Target="../charts/chart19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0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1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2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8.png"/><Relationship Id="rId4" Type="http://schemas.openxmlformats.org/officeDocument/2006/relationships/image" Target="../media/image24.jp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image" Target="../media/image10.png"/><Relationship Id="rId7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"/>
          <p:cNvSpPr/>
          <p:nvPr/>
        </p:nvSpPr>
        <p:spPr>
          <a:xfrm>
            <a:off x="1790923" y="5147862"/>
            <a:ext cx="1627470" cy="278298"/>
          </a:xfrm>
          <a:custGeom>
            <a:avLst/>
            <a:gdLst/>
            <a:ahLst/>
            <a:cxnLst/>
            <a:rect l="l" t="t" r="r" b="b"/>
            <a:pathLst>
              <a:path w="1981200" h="319404" extrusionOk="0">
                <a:moveTo>
                  <a:pt x="1866011" y="0"/>
                </a:moveTo>
                <a:lnTo>
                  <a:pt x="114973" y="0"/>
                </a:lnTo>
                <a:lnTo>
                  <a:pt x="78627" y="7595"/>
                </a:lnTo>
                <a:lnTo>
                  <a:pt x="47065" y="28747"/>
                </a:lnTo>
                <a:lnTo>
                  <a:pt x="22178" y="61003"/>
                </a:lnTo>
                <a:lnTo>
                  <a:pt x="5859" y="101912"/>
                </a:lnTo>
                <a:lnTo>
                  <a:pt x="0" y="149021"/>
                </a:lnTo>
                <a:lnTo>
                  <a:pt x="0" y="170332"/>
                </a:lnTo>
                <a:lnTo>
                  <a:pt x="5859" y="217442"/>
                </a:lnTo>
                <a:lnTo>
                  <a:pt x="22178" y="258350"/>
                </a:lnTo>
                <a:lnTo>
                  <a:pt x="47065" y="290607"/>
                </a:lnTo>
                <a:lnTo>
                  <a:pt x="114973" y="319354"/>
                </a:lnTo>
                <a:lnTo>
                  <a:pt x="1866011" y="319354"/>
                </a:lnTo>
                <a:lnTo>
                  <a:pt x="1933898" y="290607"/>
                </a:lnTo>
                <a:lnTo>
                  <a:pt x="1958786" y="258350"/>
                </a:lnTo>
                <a:lnTo>
                  <a:pt x="1975109" y="217442"/>
                </a:lnTo>
                <a:lnTo>
                  <a:pt x="1980971" y="170332"/>
                </a:lnTo>
                <a:lnTo>
                  <a:pt x="1980971" y="149021"/>
                </a:lnTo>
                <a:lnTo>
                  <a:pt x="1975109" y="101912"/>
                </a:lnTo>
                <a:lnTo>
                  <a:pt x="1958786" y="61003"/>
                </a:lnTo>
                <a:lnTo>
                  <a:pt x="1933898" y="28747"/>
                </a:lnTo>
                <a:lnTo>
                  <a:pt x="1866011" y="0"/>
                </a:lnTo>
                <a:close/>
              </a:path>
            </a:pathLst>
          </a:custGeom>
          <a:solidFill>
            <a:srgbClr val="212D5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1"/>
          <p:cNvSpPr txBox="1"/>
          <p:nvPr/>
        </p:nvSpPr>
        <p:spPr>
          <a:xfrm>
            <a:off x="1980128" y="5141850"/>
            <a:ext cx="1891689" cy="254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064" rIns="0" bIns="0" anchor="t" anchorCtr="0">
            <a:spAutoFit/>
          </a:bodyPr>
          <a:lstStyle/>
          <a:p>
            <a:pPr marL="11187" defTabSz="805495">
              <a:buClr>
                <a:srgbClr val="000000"/>
              </a:buClr>
            </a:pPr>
            <a:r>
              <a:rPr lang="es-MX" sz="1586" kern="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Mayo de 2024</a:t>
            </a:r>
            <a:endParaRPr sz="1586" kern="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pSp>
        <p:nvGrpSpPr>
          <p:cNvPr id="46" name="Google Shape;46;p1"/>
          <p:cNvGrpSpPr/>
          <p:nvPr/>
        </p:nvGrpSpPr>
        <p:grpSpPr>
          <a:xfrm>
            <a:off x="1795442" y="1418110"/>
            <a:ext cx="10206427" cy="4855430"/>
            <a:chOff x="761998" y="1381392"/>
            <a:chExt cx="11586185" cy="5511812"/>
          </a:xfrm>
        </p:grpSpPr>
        <p:pic>
          <p:nvPicPr>
            <p:cNvPr id="47" name="Google Shape;47;p1"/>
            <p:cNvPicPr preferRelativeResize="0"/>
            <p:nvPr/>
          </p:nvPicPr>
          <p:blipFill rotWithShape="1">
            <a:blip r:embed="rId3">
              <a:alphaModFix/>
            </a:blip>
            <a:srcRect l="8045"/>
            <a:stretch/>
          </p:blipFill>
          <p:spPr>
            <a:xfrm>
              <a:off x="5638798" y="1381392"/>
              <a:ext cx="6231454" cy="38354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oogle Shape;48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810102" y="6782654"/>
              <a:ext cx="602183" cy="39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" name="Google Shape;49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781514" y="6810113"/>
              <a:ext cx="355561" cy="83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50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61998" y="5935312"/>
              <a:ext cx="2357070" cy="595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51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991113" y="2002628"/>
              <a:ext cx="2357070" cy="5956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2" name="Google Shape;52;p1" descr="footer ppt-03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6176156"/>
            <a:ext cx="12192000" cy="70314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"/>
          <p:cNvSpPr txBox="1"/>
          <p:nvPr/>
        </p:nvSpPr>
        <p:spPr>
          <a:xfrm>
            <a:off x="1531458" y="2347933"/>
            <a:ext cx="4900170" cy="341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lnSpc>
                <a:spcPct val="80000"/>
              </a:lnSpc>
              <a:buClr>
                <a:srgbClr val="000000"/>
              </a:buClr>
            </a:pPr>
            <a:r>
              <a:rPr lang="es-MX" sz="2114" b="1" kern="0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Hospital de Curicó</a:t>
            </a:r>
            <a:endParaRPr sz="1233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"/>
          <p:cNvSpPr txBox="1"/>
          <p:nvPr/>
        </p:nvSpPr>
        <p:spPr>
          <a:xfrm>
            <a:off x="1513624" y="2754386"/>
            <a:ext cx="3896932" cy="77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algn="just" defTabSz="805495">
              <a:lnSpc>
                <a:spcPct val="80000"/>
              </a:lnSpc>
              <a:buClr>
                <a:srgbClr val="000000"/>
              </a:buClr>
            </a:pPr>
            <a:r>
              <a:rPr lang="es-MX" sz="2819" b="1" kern="0" dirty="0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CUENTA PÚBLICA </a:t>
            </a:r>
          </a:p>
          <a:p>
            <a:pPr algn="just" defTabSz="805495">
              <a:lnSpc>
                <a:spcPct val="80000"/>
              </a:lnSpc>
              <a:buClr>
                <a:srgbClr val="000000"/>
              </a:buClr>
            </a:pPr>
            <a:r>
              <a:rPr lang="es-MX" sz="2819" b="1" kern="0" dirty="0">
                <a:solidFill>
                  <a:srgbClr val="244061"/>
                </a:solidFill>
                <a:latin typeface="Arial"/>
                <a:ea typeface="Arial"/>
                <a:cs typeface="Arial"/>
                <a:sym typeface="Arial"/>
              </a:rPr>
              <a:t>AÑO 2023</a:t>
            </a:r>
            <a:endParaRPr sz="2819" b="1" kern="0" dirty="0">
              <a:solidFill>
                <a:srgbClr val="24406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" name="Google Shape;56;p1" descr="LogoHospital2024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65710" y="1482357"/>
            <a:ext cx="3154904" cy="611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7707014" y="3496125"/>
            <a:ext cx="3014383" cy="2726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67609" y="929492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Consultas de Urgencia</a:t>
            </a:r>
            <a:endParaRPr lang="es-CL" sz="28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B82F149C-BCD1-4A80-AF3B-467E11E0999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AA170C8-7D18-E74F-1449-994FF76C79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365834"/>
              </p:ext>
            </p:extLst>
          </p:nvPr>
        </p:nvGraphicFramePr>
        <p:xfrm>
          <a:off x="914400" y="1610885"/>
          <a:ext cx="9448800" cy="393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10086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52034" y="1219200"/>
            <a:ext cx="8447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Consulta de Urgencia por Categorización</a:t>
            </a:r>
            <a:endParaRPr lang="es-CL" sz="28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208E91E9-9B3B-48B6-2B82-636A582F610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DFC115F1-2457-4A13-86C2-EAC4FC8AB6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605591"/>
              </p:ext>
            </p:extLst>
          </p:nvPr>
        </p:nvGraphicFramePr>
        <p:xfrm>
          <a:off x="685800" y="2055259"/>
          <a:ext cx="6096001" cy="2973942"/>
        </p:xfrm>
        <a:graphic>
          <a:graphicData uri="http://schemas.openxmlformats.org/drawingml/2006/table">
            <a:tbl>
              <a:tblPr/>
              <a:tblGrid>
                <a:gridCol w="1452785">
                  <a:extLst>
                    <a:ext uri="{9D8B030D-6E8A-4147-A177-3AD203B41FA5}">
                      <a16:colId xmlns:a16="http://schemas.microsoft.com/office/drawing/2014/main" val="1260384957"/>
                    </a:ext>
                  </a:extLst>
                </a:gridCol>
                <a:gridCol w="854580">
                  <a:extLst>
                    <a:ext uri="{9D8B030D-6E8A-4147-A177-3AD203B41FA5}">
                      <a16:colId xmlns:a16="http://schemas.microsoft.com/office/drawing/2014/main" val="102010478"/>
                    </a:ext>
                  </a:extLst>
                </a:gridCol>
                <a:gridCol w="854580">
                  <a:extLst>
                    <a:ext uri="{9D8B030D-6E8A-4147-A177-3AD203B41FA5}">
                      <a16:colId xmlns:a16="http://schemas.microsoft.com/office/drawing/2014/main" val="106769294"/>
                    </a:ext>
                  </a:extLst>
                </a:gridCol>
                <a:gridCol w="854580">
                  <a:extLst>
                    <a:ext uri="{9D8B030D-6E8A-4147-A177-3AD203B41FA5}">
                      <a16:colId xmlns:a16="http://schemas.microsoft.com/office/drawing/2014/main" val="1179862708"/>
                    </a:ext>
                  </a:extLst>
                </a:gridCol>
                <a:gridCol w="854580">
                  <a:extLst>
                    <a:ext uri="{9D8B030D-6E8A-4147-A177-3AD203B41FA5}">
                      <a16:colId xmlns:a16="http://schemas.microsoft.com/office/drawing/2014/main" val="1009144175"/>
                    </a:ext>
                  </a:extLst>
                </a:gridCol>
                <a:gridCol w="1224896">
                  <a:extLst>
                    <a:ext uri="{9D8B030D-6E8A-4147-A177-3AD203B41FA5}">
                      <a16:colId xmlns:a16="http://schemas.microsoft.com/office/drawing/2014/main" val="3087217592"/>
                    </a:ext>
                  </a:extLst>
                </a:gridCol>
              </a:tblGrid>
              <a:tr h="4320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TRIAGE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2019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2020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2021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1" i="0" u="none" strike="noStrike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2022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911469"/>
                  </a:ext>
                </a:extLst>
              </a:tr>
              <a:tr h="4320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C1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231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184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206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222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204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96572"/>
                  </a:ext>
                </a:extLst>
              </a:tr>
              <a:tr h="559259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C2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9.142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7.448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7.622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10.396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11.103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928309"/>
                  </a:ext>
                </a:extLst>
              </a:tr>
              <a:tr h="559259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C3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50.738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27.590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28.710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37.728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37.639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519234"/>
                  </a:ext>
                </a:extLst>
              </a:tr>
              <a:tr h="559259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C4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17.455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6.972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9.490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11.600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7.918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639222"/>
                  </a:ext>
                </a:extLst>
              </a:tr>
              <a:tr h="4320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C5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548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288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494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344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160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274486"/>
                  </a:ext>
                </a:extLst>
              </a:tr>
            </a:tbl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8199785-3C5A-079F-0613-7090EAB0EC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0565200"/>
              </p:ext>
            </p:extLst>
          </p:nvPr>
        </p:nvGraphicFramePr>
        <p:xfrm>
          <a:off x="7010400" y="1143000"/>
          <a:ext cx="4868771" cy="415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76307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52034" y="1219200"/>
            <a:ext cx="11676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4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Tiempo de promedio de espera en Urgencia Adulto y Pediátrico </a:t>
            </a:r>
          </a:p>
          <a:p>
            <a:pPr defTabSz="1239561"/>
            <a:r>
              <a:rPr lang="es-ES" sz="24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(Desde admisión hasta primera atención médica)</a:t>
            </a:r>
            <a:endParaRPr lang="es-CL" sz="24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9B2FA7C-9265-7031-338F-C2FC2D7E36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0763380"/>
              </p:ext>
            </p:extLst>
          </p:nvPr>
        </p:nvGraphicFramePr>
        <p:xfrm>
          <a:off x="76200" y="2463015"/>
          <a:ext cx="9220200" cy="4016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6A7C4546-544F-57EB-40F7-EFEE0AE22E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71142"/>
              </p:ext>
            </p:extLst>
          </p:nvPr>
        </p:nvGraphicFramePr>
        <p:xfrm>
          <a:off x="9409386" y="3269284"/>
          <a:ext cx="2514600" cy="2973942"/>
        </p:xfrm>
        <a:graphic>
          <a:graphicData uri="http://schemas.openxmlformats.org/drawingml/2006/table">
            <a:tbl>
              <a:tblPr/>
              <a:tblGrid>
                <a:gridCol w="1583266">
                  <a:extLst>
                    <a:ext uri="{9D8B030D-6E8A-4147-A177-3AD203B41FA5}">
                      <a16:colId xmlns:a16="http://schemas.microsoft.com/office/drawing/2014/main" val="1260384957"/>
                    </a:ext>
                  </a:extLst>
                </a:gridCol>
                <a:gridCol w="931334">
                  <a:extLst>
                    <a:ext uri="{9D8B030D-6E8A-4147-A177-3AD203B41FA5}">
                      <a16:colId xmlns:a16="http://schemas.microsoft.com/office/drawing/2014/main" val="102010478"/>
                    </a:ext>
                  </a:extLst>
                </a:gridCol>
              </a:tblGrid>
              <a:tr h="4320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TRIAGE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Minutos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54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911469"/>
                  </a:ext>
                </a:extLst>
              </a:tr>
              <a:tr h="4320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C1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0,4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96572"/>
                  </a:ext>
                </a:extLst>
              </a:tr>
              <a:tr h="559259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C2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14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928309"/>
                  </a:ext>
                </a:extLst>
              </a:tr>
              <a:tr h="559259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C3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77,1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519234"/>
                  </a:ext>
                </a:extLst>
              </a:tr>
              <a:tr h="559259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C4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89,7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639222"/>
                  </a:ext>
                </a:extLst>
              </a:tr>
              <a:tr h="432055">
                <a:tc>
                  <a:txBody>
                    <a:bodyPr/>
                    <a:lstStyle/>
                    <a:p>
                      <a:pPr algn="ctr" rtl="0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C5</a:t>
                      </a: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100,3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02" marR="1402" marT="1402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274486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7C8209D2-51D6-12F7-BD5B-771B539B381D}"/>
              </a:ext>
            </a:extLst>
          </p:cNvPr>
          <p:cNvSpPr txBox="1"/>
          <p:nvPr/>
        </p:nvSpPr>
        <p:spPr>
          <a:xfrm>
            <a:off x="9982200" y="2667000"/>
            <a:ext cx="1828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4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Año 2023</a:t>
            </a:r>
            <a:endParaRPr lang="es-CL" sz="24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30169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B4A7A9-A95B-1458-1C91-E2E015F36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10250"/>
            <a:ext cx="12344400" cy="6630411"/>
          </a:xfrm>
          <a:prstGeom prst="rect">
            <a:avLst/>
          </a:prstGeom>
        </p:spPr>
      </p:pic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D52D687F-D2B6-C7A8-E1F9-96F5543AB9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D781B01-DB40-9D14-1FD7-6285C290E73F}"/>
              </a:ext>
            </a:extLst>
          </p:cNvPr>
          <p:cNvSpPr txBox="1"/>
          <p:nvPr/>
        </p:nvSpPr>
        <p:spPr>
          <a:xfrm>
            <a:off x="2630518" y="327256"/>
            <a:ext cx="690529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INTERVENCIONES QUIRÙRGICAS </a:t>
            </a:r>
          </a:p>
        </p:txBody>
      </p:sp>
    </p:spTree>
    <p:extLst>
      <p:ext uri="{BB962C8B-B14F-4D97-AF65-F5344CB8AC3E}">
        <p14:creationId xmlns:p14="http://schemas.microsoft.com/office/powerpoint/2010/main" val="1724307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44950" y="5029200"/>
            <a:ext cx="2711921" cy="5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67609" y="1057681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Total de Intervenciones Quirúrgicas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B723BFFA-A22F-A029-DA1F-BAD9C21BA5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6D8F5530-52B7-1B33-A4C9-A64AB1FFBF97}"/>
              </a:ext>
            </a:extLst>
          </p:cNvPr>
          <p:cNvGraphicFramePr>
            <a:graphicFrameLocks/>
          </p:cNvGraphicFramePr>
          <p:nvPr/>
        </p:nvGraphicFramePr>
        <p:xfrm>
          <a:off x="685800" y="1828800"/>
          <a:ext cx="9448800" cy="393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672662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8922658-636A-6368-F4AB-34327A981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370364"/>
          </a:xfrm>
          <a:prstGeom prst="rect">
            <a:avLst/>
          </a:prstGeom>
        </p:spPr>
      </p:pic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D52D687F-D2B6-C7A8-E1F9-96F5543AB9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D781B01-DB40-9D14-1FD7-6285C290E73F}"/>
              </a:ext>
            </a:extLst>
          </p:cNvPr>
          <p:cNvSpPr txBox="1"/>
          <p:nvPr/>
        </p:nvSpPr>
        <p:spPr>
          <a:xfrm>
            <a:off x="-12834" y="281090"/>
            <a:ext cx="690529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Partos</a:t>
            </a:r>
          </a:p>
        </p:txBody>
      </p:sp>
    </p:spTree>
    <p:extLst>
      <p:ext uri="{BB962C8B-B14F-4D97-AF65-F5344CB8AC3E}">
        <p14:creationId xmlns:p14="http://schemas.microsoft.com/office/powerpoint/2010/main" val="3117863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553448" y="5307561"/>
            <a:ext cx="3318748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88931" y="1448455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Número de Partos por Año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B6990BE5-A6F5-ABC3-AE19-B59C1055AEA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80" y="6112258"/>
            <a:ext cx="12204834" cy="7453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AE4028DC-6803-7E9E-226E-2CBCDDF6D67E}"/>
              </a:ext>
            </a:extLst>
          </p:cNvPr>
          <p:cNvGraphicFramePr>
            <a:graphicFrameLocks/>
          </p:cNvGraphicFramePr>
          <p:nvPr/>
        </p:nvGraphicFramePr>
        <p:xfrm>
          <a:off x="685800" y="2288458"/>
          <a:ext cx="9775505" cy="3655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F83A42DA-4FAC-28C2-F551-9EF3008F710D}"/>
              </a:ext>
            </a:extLst>
          </p:cNvPr>
          <p:cNvSpPr txBox="1"/>
          <p:nvPr/>
        </p:nvSpPr>
        <p:spPr>
          <a:xfrm>
            <a:off x="1253890" y="2288458"/>
            <a:ext cx="953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3.184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C0CA79F-5FCF-A3F2-FD8F-192D7A420C7F}"/>
              </a:ext>
            </a:extLst>
          </p:cNvPr>
          <p:cNvSpPr txBox="1"/>
          <p:nvPr/>
        </p:nvSpPr>
        <p:spPr>
          <a:xfrm>
            <a:off x="3149618" y="2912967"/>
            <a:ext cx="989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2.352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1DD7750-8AB3-6FD8-3376-716DD83F71E7}"/>
              </a:ext>
            </a:extLst>
          </p:cNvPr>
          <p:cNvSpPr txBox="1"/>
          <p:nvPr/>
        </p:nvSpPr>
        <p:spPr>
          <a:xfrm>
            <a:off x="4963868" y="3313077"/>
            <a:ext cx="989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1.814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38737CB-E112-F5FB-DB80-AB0AA1227B01}"/>
              </a:ext>
            </a:extLst>
          </p:cNvPr>
          <p:cNvSpPr txBox="1"/>
          <p:nvPr/>
        </p:nvSpPr>
        <p:spPr>
          <a:xfrm>
            <a:off x="6838515" y="3135709"/>
            <a:ext cx="989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2.037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F2FC646-AF04-9B22-2BD0-23325E7A27A3}"/>
              </a:ext>
            </a:extLst>
          </p:cNvPr>
          <p:cNvSpPr txBox="1"/>
          <p:nvPr/>
        </p:nvSpPr>
        <p:spPr>
          <a:xfrm>
            <a:off x="8589013" y="3260997"/>
            <a:ext cx="1049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1.895</a:t>
            </a:r>
            <a:endParaRPr kumimoji="0" lang="es-C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12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B45B9F-0E05-BCE3-BBC5-E54BC9CFC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2938"/>
            <a:ext cx="12191999" cy="6807548"/>
          </a:xfrm>
          <a:prstGeom prst="rect">
            <a:avLst/>
          </a:prstGeom>
        </p:spPr>
      </p:pic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D52D687F-D2B6-C7A8-E1F9-96F5543AB9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D781B01-DB40-9D14-1FD7-6285C290E73F}"/>
              </a:ext>
            </a:extLst>
          </p:cNvPr>
          <p:cNvSpPr txBox="1"/>
          <p:nvPr/>
        </p:nvSpPr>
        <p:spPr>
          <a:xfrm>
            <a:off x="-12834" y="281090"/>
            <a:ext cx="690529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EXAMENES</a:t>
            </a:r>
          </a:p>
        </p:txBody>
      </p:sp>
    </p:spTree>
    <p:extLst>
      <p:ext uri="{BB962C8B-B14F-4D97-AF65-F5344CB8AC3E}">
        <p14:creationId xmlns:p14="http://schemas.microsoft.com/office/powerpoint/2010/main" val="3748991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24" y="3429000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67609" y="929492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Exámenes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2" name="Tabla 11">
            <a:extLst>
              <a:ext uri="{FF2B5EF4-FFF2-40B4-BE49-F238E27FC236}">
                <a16:creationId xmlns:a16="http://schemas.microsoft.com/office/drawing/2014/main" id="{F71148DC-324A-B89C-2EB6-C976039CADBE}"/>
              </a:ext>
            </a:extLst>
          </p:cNvPr>
          <p:cNvGraphicFramePr>
            <a:graphicFrameLocks noGrp="1"/>
          </p:cNvGraphicFramePr>
          <p:nvPr/>
        </p:nvGraphicFramePr>
        <p:xfrm>
          <a:off x="467608" y="1709866"/>
          <a:ext cx="10886191" cy="3395533"/>
        </p:xfrm>
        <a:graphic>
          <a:graphicData uri="http://schemas.openxmlformats.org/drawingml/2006/table">
            <a:tbl>
              <a:tblPr firstRow="1" bandRow="1"/>
              <a:tblGrid>
                <a:gridCol w="30487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22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04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5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1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83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1311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INDICADOR</a:t>
                      </a:r>
                      <a:endParaRPr lang="es-CL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CL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2020</a:t>
                      </a:r>
                      <a:endParaRPr lang="es-CL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CL" sz="20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20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2022</a:t>
                      </a:r>
                      <a:endParaRPr lang="es-CL" sz="20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2023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5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Laboratorio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2.246.880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1.600.774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2.334.109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2.659.046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2.860.463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33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Producción propia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99,24%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98,98%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99,49%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99,41%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99,36%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59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Imagenología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79.354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54.946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71.851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85.680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102.982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99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Producción propia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92,21%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94,47%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95,82%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94,25%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92,54%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99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Anatomía Patológica 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12.685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9.549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10.358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14.766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18.114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105455"/>
                  </a:ext>
                </a:extLst>
              </a:tr>
              <a:tr h="51599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Producción propia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84,01%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87,36%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97,26%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88,43%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75,53%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178077"/>
                  </a:ext>
                </a:extLst>
              </a:tr>
            </a:tbl>
          </a:graphicData>
        </a:graphic>
      </p:graphicFrame>
      <p:pic>
        <p:nvPicPr>
          <p:cNvPr id="4" name="Google Shape;52;p1" descr="footer ppt-03.png">
            <a:extLst>
              <a:ext uri="{FF2B5EF4-FFF2-40B4-BE49-F238E27FC236}">
                <a16:creationId xmlns:a16="http://schemas.microsoft.com/office/drawing/2014/main" id="{F28BD5AD-CA52-887E-A4C1-7E0862B2581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956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80A99D8-8EFA-5AD2-E725-C486C52DF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4833" cy="6858000"/>
          </a:xfrm>
          <a:prstGeom prst="rect">
            <a:avLst/>
          </a:prstGeom>
        </p:spPr>
      </p:pic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D52D687F-D2B6-C7A8-E1F9-96F5543AB9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D781B01-DB40-9D14-1FD7-6285C290E73F}"/>
              </a:ext>
            </a:extLst>
          </p:cNvPr>
          <p:cNvSpPr txBox="1"/>
          <p:nvPr/>
        </p:nvSpPr>
        <p:spPr>
          <a:xfrm>
            <a:off x="-12834" y="281090"/>
            <a:ext cx="690529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INDICADORES DE CALIDAD</a:t>
            </a:r>
          </a:p>
        </p:txBody>
      </p:sp>
    </p:spTree>
    <p:extLst>
      <p:ext uri="{BB962C8B-B14F-4D97-AF65-F5344CB8AC3E}">
        <p14:creationId xmlns:p14="http://schemas.microsoft.com/office/powerpoint/2010/main" val="2549958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object 5">
            <a:extLst>
              <a:ext uri="{FF2B5EF4-FFF2-40B4-BE49-F238E27FC236}">
                <a16:creationId xmlns:a16="http://schemas.microsoft.com/office/drawing/2014/main" id="{DDA6596E-271D-27E9-34E7-C4864101FE1F}"/>
              </a:ext>
            </a:extLst>
          </p:cNvPr>
          <p:cNvSpPr txBox="1"/>
          <p:nvPr/>
        </p:nvSpPr>
        <p:spPr>
          <a:xfrm>
            <a:off x="630726" y="2269990"/>
            <a:ext cx="3206766" cy="45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1" spc="-150" dirty="0">
                <a:latin typeface="Arial Rounded MT Bold"/>
                <a:cs typeface="Arial Rounded MT Bold"/>
              </a:rPr>
              <a:t>Provincia de Curicó</a:t>
            </a:r>
            <a:endParaRPr sz="2900" spc="-150" dirty="0">
              <a:latin typeface="Arial Rounded MT Bold"/>
              <a:cs typeface="Arial Rounded MT Bold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0E67160-EA88-DD76-2A3C-8B02F73F7D52}"/>
              </a:ext>
            </a:extLst>
          </p:cNvPr>
          <p:cNvSpPr/>
          <p:nvPr/>
        </p:nvSpPr>
        <p:spPr>
          <a:xfrm>
            <a:off x="1884968" y="4308171"/>
            <a:ext cx="19896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b="1" dirty="0">
                <a:latin typeface="Verdana"/>
                <a:cs typeface="Verdana"/>
              </a:rPr>
              <a:t>Estimación INE 2023</a:t>
            </a:r>
          </a:p>
        </p:txBody>
      </p:sp>
      <p:sp>
        <p:nvSpPr>
          <p:cNvPr id="22" name="object 4">
            <a:extLst>
              <a:ext uri="{FF2B5EF4-FFF2-40B4-BE49-F238E27FC236}">
                <a16:creationId xmlns:a16="http://schemas.microsoft.com/office/drawing/2014/main" id="{260C81CF-80ED-8380-0954-2937F990BC0D}"/>
              </a:ext>
            </a:extLst>
          </p:cNvPr>
          <p:cNvSpPr txBox="1"/>
          <p:nvPr/>
        </p:nvSpPr>
        <p:spPr>
          <a:xfrm>
            <a:off x="560891" y="2600595"/>
            <a:ext cx="3434079" cy="9911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6034">
              <a:lnSpc>
                <a:spcPts val="8230"/>
              </a:lnSpc>
              <a:spcBef>
                <a:spcPts val="135"/>
              </a:spcBef>
            </a:pPr>
            <a:r>
              <a:rPr lang="es-CL" sz="6600" b="1" spc="-150" dirty="0">
                <a:latin typeface="Arial Rounded MT Bold"/>
                <a:cs typeface="Arial Rounded MT Bold"/>
              </a:rPr>
              <a:t>322.473</a:t>
            </a:r>
            <a:endParaRPr sz="6600" spc="-150" dirty="0">
              <a:latin typeface="Arial Rounded MT Bold"/>
              <a:cs typeface="Arial Rounded MT Bold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BC761C7B-9A28-AA11-7FC6-C78F2B97FABC}"/>
              </a:ext>
            </a:extLst>
          </p:cNvPr>
          <p:cNvSpPr/>
          <p:nvPr/>
        </p:nvSpPr>
        <p:spPr>
          <a:xfrm>
            <a:off x="484691" y="3414890"/>
            <a:ext cx="3454215" cy="831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lvl="0">
              <a:lnSpc>
                <a:spcPts val="6190"/>
              </a:lnSpc>
            </a:pPr>
            <a:r>
              <a:rPr lang="es-ES" sz="5100" spc="-150" dirty="0">
                <a:latin typeface="Arial Rounded MT Bold"/>
                <a:cs typeface="Arial Rounded MT Bold"/>
              </a:rPr>
              <a:t>Habitantes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FE70BA0-88D6-F992-E853-2586EC257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851B61F-6D9D-712E-0F7E-0EA973051BFF}"/>
              </a:ext>
            </a:extLst>
          </p:cNvPr>
          <p:cNvSpPr txBox="1"/>
          <p:nvPr/>
        </p:nvSpPr>
        <p:spPr>
          <a:xfrm>
            <a:off x="464021" y="1124128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CL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Habitantes de la provincia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ECFA589-CC16-9FA5-4F67-068D3DCC81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9555671"/>
              </p:ext>
            </p:extLst>
          </p:nvPr>
        </p:nvGraphicFramePr>
        <p:xfrm>
          <a:off x="6096000" y="2013847"/>
          <a:ext cx="5450083" cy="3633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30165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0" y="4812546"/>
            <a:ext cx="2711921" cy="5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381000" y="1158202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Indicadores de Calidad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2" name="Tabla 11">
            <a:extLst>
              <a:ext uri="{FF2B5EF4-FFF2-40B4-BE49-F238E27FC236}">
                <a16:creationId xmlns:a16="http://schemas.microsoft.com/office/drawing/2014/main" id="{B7E8FCBA-5A6B-A9AE-B141-E5C0B72591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902943"/>
              </p:ext>
            </p:extLst>
          </p:nvPr>
        </p:nvGraphicFramePr>
        <p:xfrm>
          <a:off x="447221" y="1685581"/>
          <a:ext cx="11038677" cy="3836703"/>
        </p:xfrm>
        <a:graphic>
          <a:graphicData uri="http://schemas.openxmlformats.org/drawingml/2006/table">
            <a:tbl>
              <a:tblPr firstRow="1" bandRow="1"/>
              <a:tblGrid>
                <a:gridCol w="2660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86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3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5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86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46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37373">
                  <a:extLst>
                    <a:ext uri="{9D8B030D-6E8A-4147-A177-3AD203B41FA5}">
                      <a16:colId xmlns:a16="http://schemas.microsoft.com/office/drawing/2014/main" val="3910002603"/>
                    </a:ext>
                  </a:extLst>
                </a:gridCol>
              </a:tblGrid>
              <a:tr h="64045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INDICADOR</a:t>
                      </a:r>
                      <a:endParaRPr lang="es-CL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CL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2020</a:t>
                      </a:r>
                      <a:endParaRPr lang="es-CL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CL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2022</a:t>
                      </a:r>
                      <a:endParaRPr lang="es-CL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2023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3956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Estándar  Nacional 2023</a:t>
                      </a:r>
                      <a:endParaRPr lang="es-CL" sz="18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76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1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% Utilización Pabellón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86,9%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81,50%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77,63%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79,3%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80,7%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≥ 85%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90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1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% Suspensión Tabla Quirúrgica 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4,8%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3,6%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3,05%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5,1%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5,4%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≤ 6,5%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780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ES" sz="16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% Reintervenciones Quirúrgicas no programadas antes 30 Días</a:t>
                      </a:r>
                      <a:endParaRPr lang="es-CL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1,11%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2,92%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2,88%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1,21%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1,45%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cap="none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≤ 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780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L" sz="1600" b="1" i="0" u="none" strike="noStrike" kern="120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Porcentaje de Reingreso urgentes de Pacientes  adultos antes de 7 Días 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0,59%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0,43%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0,48%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0,51%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1,40%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≤ 2,34%</a:t>
                      </a:r>
                      <a:endParaRPr lang="es-CL" sz="18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23240"/>
                  </a:ext>
                </a:extLst>
              </a:tr>
              <a:tr h="45468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600" b="1" i="0" u="none" strike="noStrike" kern="120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Tasa de Letalidad </a:t>
                      </a:r>
                      <a:endParaRPr lang="es-CL" sz="16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</a:rPr>
                        <a:t>2,55%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4,15%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5,34%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+mj-lt"/>
                          <a:ea typeface="+mn-ea"/>
                          <a:cs typeface="+mn-cs"/>
                        </a:rPr>
                        <a:t>4,44%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2,97%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3,1%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921209"/>
                  </a:ext>
                </a:extLst>
              </a:tr>
            </a:tbl>
          </a:graphicData>
        </a:graphic>
      </p:graphicFrame>
      <p:pic>
        <p:nvPicPr>
          <p:cNvPr id="4" name="Google Shape;52;p1" descr="footer ppt-03.png">
            <a:extLst>
              <a:ext uri="{FF2B5EF4-FFF2-40B4-BE49-F238E27FC236}">
                <a16:creationId xmlns:a16="http://schemas.microsoft.com/office/drawing/2014/main" id="{34013E31-B46B-7FF1-167B-93A47C32231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8286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AB60B46-8EDC-FB91-1F5C-CE1EC1E6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"/>
            <a:ext cx="12191999" cy="6036491"/>
          </a:xfrm>
          <a:prstGeom prst="rect">
            <a:avLst/>
          </a:prstGeom>
        </p:spPr>
      </p:pic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D52D687F-D2B6-C7A8-E1F9-96F5543AB9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D781B01-DB40-9D14-1FD7-6285C290E73F}"/>
              </a:ext>
            </a:extLst>
          </p:cNvPr>
          <p:cNvSpPr txBox="1"/>
          <p:nvPr/>
        </p:nvSpPr>
        <p:spPr>
          <a:xfrm>
            <a:off x="-12834" y="281090"/>
            <a:ext cx="690529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ESTADO FINANCIERO</a:t>
            </a:r>
          </a:p>
        </p:txBody>
      </p:sp>
    </p:spTree>
    <p:extLst>
      <p:ext uri="{BB962C8B-B14F-4D97-AF65-F5344CB8AC3E}">
        <p14:creationId xmlns:p14="http://schemas.microsoft.com/office/powerpoint/2010/main" val="674970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762000" y="1370310"/>
            <a:ext cx="8447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INGRESOS V/S GASTOS ($M) </a:t>
            </a:r>
            <a:endParaRPr lang="es-CL" sz="28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C1ACBB93-C754-A4C4-A75F-C5841F7A4F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942238"/>
              </p:ext>
            </p:extLst>
          </p:nvPr>
        </p:nvGraphicFramePr>
        <p:xfrm>
          <a:off x="1371600" y="1928699"/>
          <a:ext cx="9448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1B3AB2CF-53A0-02DC-B032-259104FE2287}"/>
              </a:ext>
            </a:extLst>
          </p:cNvPr>
          <p:cNvSpPr txBox="1"/>
          <p:nvPr/>
        </p:nvSpPr>
        <p:spPr>
          <a:xfrm>
            <a:off x="8077200" y="1047144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/>
              <a:t>Equilibrio Financiero Año 2023</a:t>
            </a:r>
          </a:p>
          <a:p>
            <a:pPr algn="ctr"/>
            <a:r>
              <a:rPr lang="es-CL" b="1" dirty="0"/>
              <a:t>0,99</a:t>
            </a:r>
          </a:p>
        </p:txBody>
      </p:sp>
    </p:spTree>
    <p:extLst>
      <p:ext uri="{BB962C8B-B14F-4D97-AF65-F5344CB8AC3E}">
        <p14:creationId xmlns:p14="http://schemas.microsoft.com/office/powerpoint/2010/main" val="1700831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834" y="4337095"/>
            <a:ext cx="2711921" cy="5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9B16255C-46DC-9C14-A2C6-2B7092C4ECB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381000" y="1405479"/>
            <a:ext cx="1097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DISTRIBUCIÓN DE INGRESOS AÑO 2023</a:t>
            </a:r>
            <a:endParaRPr lang="es-CL" sz="28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Google Shape;340;p15">
            <a:extLst>
              <a:ext uri="{FF2B5EF4-FFF2-40B4-BE49-F238E27FC236}">
                <a16:creationId xmlns:a16="http://schemas.microsoft.com/office/drawing/2014/main" id="{7C41F0D8-A418-C565-4C07-666812B7AEA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62155" y="2405059"/>
            <a:ext cx="2758420" cy="272680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A79FF7E0-EBA9-0E1C-BAC1-F1B5F0F836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601534"/>
              </p:ext>
            </p:extLst>
          </p:nvPr>
        </p:nvGraphicFramePr>
        <p:xfrm>
          <a:off x="2819401" y="1946910"/>
          <a:ext cx="5940742" cy="4072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4068387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00" y="2414025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0979" y="4343400"/>
            <a:ext cx="2711921" cy="5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07FC3913-D21C-9C61-45F9-8A418CF464B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80609" y="1374609"/>
            <a:ext cx="95015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DISTRIBUCIÓN PORCENTUAL DEL GASTO AÑO 2023</a:t>
            </a:r>
            <a:endParaRPr lang="es-CL" sz="28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E03E0785-7B12-A9DC-5383-C2D827EC3D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6488717"/>
              </p:ext>
            </p:extLst>
          </p:nvPr>
        </p:nvGraphicFramePr>
        <p:xfrm>
          <a:off x="2772900" y="2018347"/>
          <a:ext cx="6294899" cy="409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92040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A59B5EE-4CF3-F5CC-FB69-22CE9322B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04834" cy="6259673"/>
          </a:xfrm>
          <a:prstGeom prst="rect">
            <a:avLst/>
          </a:prstGeom>
        </p:spPr>
      </p:pic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D52D687F-D2B6-C7A8-E1F9-96F5543AB9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D781B01-DB40-9D14-1FD7-6285C290E73F}"/>
              </a:ext>
            </a:extLst>
          </p:cNvPr>
          <p:cNvSpPr txBox="1"/>
          <p:nvPr/>
        </p:nvSpPr>
        <p:spPr>
          <a:xfrm>
            <a:off x="1752600" y="381000"/>
            <a:ext cx="690529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NUESTROS FUNCIONARIOS</a:t>
            </a:r>
          </a:p>
        </p:txBody>
      </p:sp>
    </p:spTree>
    <p:extLst>
      <p:ext uri="{BB962C8B-B14F-4D97-AF65-F5344CB8AC3E}">
        <p14:creationId xmlns:p14="http://schemas.microsoft.com/office/powerpoint/2010/main" val="1585747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244239" y="5059598"/>
            <a:ext cx="2711921" cy="5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A71E30A9-2A87-15C0-BA77-33146160AD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52034" y="1196277"/>
            <a:ext cx="8447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DOTACIÓN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D038D7AC-0BE7-CD67-86AB-177CDD49A256}"/>
              </a:ext>
            </a:extLst>
          </p:cNvPr>
          <p:cNvGraphicFramePr>
            <a:graphicFrameLocks/>
          </p:cNvGraphicFramePr>
          <p:nvPr/>
        </p:nvGraphicFramePr>
        <p:xfrm>
          <a:off x="685800" y="1828800"/>
          <a:ext cx="9448800" cy="393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091273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00" y="2971800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04800" y="5064773"/>
            <a:ext cx="2711921" cy="5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1FA2E102-1CAC-1838-3276-0AE355E02A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39191" y="1191102"/>
            <a:ext cx="8447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DISTRIBUCIÓN POR ESTAMENTO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86C57211-D4D3-B77F-2EFF-C9BDECE94E33}"/>
              </a:ext>
            </a:extLst>
          </p:cNvPr>
          <p:cNvGraphicFramePr>
            <a:graphicFrameLocks noGrp="1"/>
          </p:cNvGraphicFramePr>
          <p:nvPr/>
        </p:nvGraphicFramePr>
        <p:xfrm>
          <a:off x="473110" y="1932474"/>
          <a:ext cx="11185491" cy="3806695"/>
        </p:xfrm>
        <a:graphic>
          <a:graphicData uri="http://schemas.openxmlformats.org/drawingml/2006/table">
            <a:tbl>
              <a:tblPr/>
              <a:tblGrid>
                <a:gridCol w="5258146">
                  <a:extLst>
                    <a:ext uri="{9D8B030D-6E8A-4147-A177-3AD203B41FA5}">
                      <a16:colId xmlns:a16="http://schemas.microsoft.com/office/drawing/2014/main" val="2327056308"/>
                    </a:ext>
                  </a:extLst>
                </a:gridCol>
                <a:gridCol w="1185469">
                  <a:extLst>
                    <a:ext uri="{9D8B030D-6E8A-4147-A177-3AD203B41FA5}">
                      <a16:colId xmlns:a16="http://schemas.microsoft.com/office/drawing/2014/main" val="2039476024"/>
                    </a:ext>
                  </a:extLst>
                </a:gridCol>
                <a:gridCol w="1185469">
                  <a:extLst>
                    <a:ext uri="{9D8B030D-6E8A-4147-A177-3AD203B41FA5}">
                      <a16:colId xmlns:a16="http://schemas.microsoft.com/office/drawing/2014/main" val="913532184"/>
                    </a:ext>
                  </a:extLst>
                </a:gridCol>
                <a:gridCol w="1185469">
                  <a:extLst>
                    <a:ext uri="{9D8B030D-6E8A-4147-A177-3AD203B41FA5}">
                      <a16:colId xmlns:a16="http://schemas.microsoft.com/office/drawing/2014/main" val="1004674472"/>
                    </a:ext>
                  </a:extLst>
                </a:gridCol>
                <a:gridCol w="1185469">
                  <a:extLst>
                    <a:ext uri="{9D8B030D-6E8A-4147-A177-3AD203B41FA5}">
                      <a16:colId xmlns:a16="http://schemas.microsoft.com/office/drawing/2014/main" val="2896321511"/>
                    </a:ext>
                  </a:extLst>
                </a:gridCol>
                <a:gridCol w="1185469">
                  <a:extLst>
                    <a:ext uri="{9D8B030D-6E8A-4147-A177-3AD203B41FA5}">
                      <a16:colId xmlns:a16="http://schemas.microsoft.com/office/drawing/2014/main" val="2164554708"/>
                    </a:ext>
                  </a:extLst>
                </a:gridCol>
              </a:tblGrid>
              <a:tr h="440935">
                <a:tc>
                  <a:txBody>
                    <a:bodyPr/>
                    <a:lstStyle/>
                    <a:p>
                      <a:pPr algn="l" fontAlgn="t"/>
                      <a:r>
                        <a:rPr lang="es-CL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815" marR="815" marT="81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Calibri" panose="020F0502020204030204" pitchFamily="34" charset="0"/>
                        </a:rPr>
                        <a:t>AÑO 2019</a:t>
                      </a:r>
                    </a:p>
                  </a:txBody>
                  <a:tcPr marL="815" marR="815" marT="815" marB="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Calibri" panose="020F0502020204030204" pitchFamily="34" charset="0"/>
                        </a:rPr>
                        <a:t>AÑO 2020</a:t>
                      </a:r>
                    </a:p>
                  </a:txBody>
                  <a:tcPr marL="815" marR="815" marT="815" marB="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Calibri" panose="020F0502020204030204" pitchFamily="34" charset="0"/>
                        </a:rPr>
                        <a:t>AÑO 2021</a:t>
                      </a:r>
                    </a:p>
                  </a:txBody>
                  <a:tcPr marL="815" marR="815" marT="815" marB="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Calibri" panose="020F0502020204030204" pitchFamily="34" charset="0"/>
                        </a:rPr>
                        <a:t>AÑO 2022</a:t>
                      </a:r>
                    </a:p>
                  </a:txBody>
                  <a:tcPr marL="815" marR="815" marT="815" marB="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70AD47"/>
                          </a:highlight>
                          <a:latin typeface="Calibri" panose="020F0502020204030204" pitchFamily="34" charset="0"/>
                        </a:rPr>
                        <a:t>AÑO 2023</a:t>
                      </a:r>
                    </a:p>
                  </a:txBody>
                  <a:tcPr marL="815" marR="815" marT="815" marB="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667677"/>
                  </a:ext>
                </a:extLst>
              </a:tr>
              <a:tr h="249747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MÉDICOS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204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223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270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70AD47"/>
                          </a:highlight>
                          <a:latin typeface="Calibri" panose="020F0502020204030204" pitchFamily="34" charset="0"/>
                        </a:rPr>
                        <a:t>269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16336"/>
                  </a:ext>
                </a:extLst>
              </a:tr>
              <a:tr h="249747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QUÍMICOS FARMACÉUTICOS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70AD47"/>
                          </a:highlight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370080"/>
                  </a:ext>
                </a:extLst>
              </a:tr>
              <a:tr h="249747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ODONTÓLOGOS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70AD47"/>
                          </a:highlight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065006"/>
                  </a:ext>
                </a:extLst>
              </a:tr>
              <a:tr h="249747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ENFERMERA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151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188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228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267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70AD47"/>
                          </a:highlight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3623216"/>
                  </a:ext>
                </a:extLst>
              </a:tr>
              <a:tr h="249747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KINESIÓLOGO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70AD47"/>
                          </a:highlight>
                          <a:latin typeface="Calibri" panose="020F0502020204030204" pitchFamily="34" charset="0"/>
                        </a:rPr>
                        <a:t>58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8294247"/>
                  </a:ext>
                </a:extLst>
              </a:tr>
              <a:tr h="249747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TECNÓLOGO MÉDICO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70AD47"/>
                          </a:highlight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288523"/>
                  </a:ext>
                </a:extLst>
              </a:tr>
              <a:tr h="249747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MATRONA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70AD47"/>
                          </a:highlight>
                          <a:latin typeface="Calibri" panose="020F0502020204030204" pitchFamily="34" charset="0"/>
                        </a:rPr>
                        <a:t>67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905527"/>
                  </a:ext>
                </a:extLst>
              </a:tr>
              <a:tr h="249747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OTROS PROFESIONALES CLÍNICOS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70AD47"/>
                          </a:highlight>
                          <a:latin typeface="Calibri" panose="020F0502020204030204" pitchFamily="34" charset="0"/>
                        </a:rPr>
                        <a:t>106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663018"/>
                  </a:ext>
                </a:extLst>
              </a:tr>
              <a:tr h="249747"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OTROS PROFESIONALES NO CLÍNICOS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70AD47"/>
                          </a:highlight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5849822"/>
                  </a:ext>
                </a:extLst>
              </a:tr>
              <a:tr h="249747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TÉCNICO DE NIVEL SUPERIOR EN ENFERMERÍA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518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581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619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679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70AD47"/>
                          </a:highlight>
                          <a:latin typeface="Calibri" panose="020F0502020204030204" pitchFamily="34" charset="0"/>
                        </a:rPr>
                        <a:t>741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051243"/>
                  </a:ext>
                </a:extLst>
              </a:tr>
              <a:tr h="285441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8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 panose="020F0502020204030204" pitchFamily="34" charset="0"/>
                        </a:rPr>
                        <a:t>OTROS TÉCNICOS, ADMINISTRATIVOS Y AUXILIARES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321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337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352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344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L" sz="1800" b="0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70AD47"/>
                          </a:highlight>
                          <a:latin typeface="Calibri" panose="020F0502020204030204" pitchFamily="34" charset="0"/>
                        </a:rPr>
                        <a:t>486</a:t>
                      </a:r>
                    </a:p>
                  </a:txBody>
                  <a:tcPr marL="815" marR="815" marT="815" marB="0" anchor="b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592797"/>
                  </a:ext>
                </a:extLst>
              </a:tr>
              <a:tr h="328969">
                <a:tc>
                  <a:txBody>
                    <a:bodyPr/>
                    <a:lstStyle/>
                    <a:p>
                      <a:pPr algn="r" rtl="0" fontAlgn="ctr"/>
                      <a:r>
                        <a:rPr lang="es-CL" sz="1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815" marR="815" marT="815" marB="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Calibri" panose="020F0502020204030204" pitchFamily="34" charset="0"/>
                        </a:rPr>
                        <a:t>1.465</a:t>
                      </a:r>
                    </a:p>
                  </a:txBody>
                  <a:tcPr marL="815" marR="815" marT="815" marB="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Calibri" panose="020F0502020204030204" pitchFamily="34" charset="0"/>
                        </a:rPr>
                        <a:t>1.626</a:t>
                      </a:r>
                    </a:p>
                  </a:txBody>
                  <a:tcPr marL="815" marR="815" marT="815" marB="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Calibri" panose="020F0502020204030204" pitchFamily="34" charset="0"/>
                        </a:rPr>
                        <a:t>1.821</a:t>
                      </a:r>
                    </a:p>
                  </a:txBody>
                  <a:tcPr marL="815" marR="815" marT="815" marB="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215968"/>
                          </a:highlight>
                          <a:latin typeface="Calibri" panose="020F0502020204030204" pitchFamily="34" charset="0"/>
                        </a:rPr>
                        <a:t>1.958</a:t>
                      </a:r>
                    </a:p>
                  </a:txBody>
                  <a:tcPr marL="815" marR="815" marT="815" marB="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70AD47"/>
                          </a:highlight>
                          <a:latin typeface="Calibri" panose="020F0502020204030204" pitchFamily="34" charset="0"/>
                        </a:rPr>
                        <a:t>2.270</a:t>
                      </a:r>
                    </a:p>
                  </a:txBody>
                  <a:tcPr marL="815" marR="815" marT="815" marB="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2994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785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2600" y="2971800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304800" y="5064773"/>
            <a:ext cx="2711921" cy="5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1FA2E102-1CAC-1838-3276-0AE355E02A5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39191" y="1191102"/>
            <a:ext cx="84477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4BACC6">
                    <a:lumMod val="50000"/>
                  </a:srgbClr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DISPONIBILIDAD DE HORAS MÉDICAS SEMANAL </a:t>
            </a:r>
          </a:p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4BACC6">
                    <a:lumMod val="50000"/>
                  </a:srgbClr>
                </a:solidFill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(LEY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19.664)</a:t>
            </a:r>
            <a:endParaRPr kumimoji="0" lang="es-CL" sz="24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CD34846-06C3-91D4-01F5-0A18396462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4209461"/>
              </p:ext>
            </p:extLst>
          </p:nvPr>
        </p:nvGraphicFramePr>
        <p:xfrm>
          <a:off x="2514600" y="2009774"/>
          <a:ext cx="6629400" cy="347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0422223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8448605-D75B-9B46-BD6A-919812138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34" y="-159489"/>
            <a:ext cx="12204834" cy="6436862"/>
          </a:xfrm>
          <a:prstGeom prst="rect">
            <a:avLst/>
          </a:prstGeom>
        </p:spPr>
      </p:pic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D52D687F-D2B6-C7A8-E1F9-96F5543AB9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D781B01-DB40-9D14-1FD7-6285C290E73F}"/>
              </a:ext>
            </a:extLst>
          </p:cNvPr>
          <p:cNvSpPr txBox="1"/>
          <p:nvPr/>
        </p:nvSpPr>
        <p:spPr>
          <a:xfrm>
            <a:off x="5410200" y="229761"/>
            <a:ext cx="690529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SATISFACCI</a:t>
            </a:r>
            <a:r>
              <a:rPr kumimoji="0" lang="es-CL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ÓN USUARIA</a:t>
            </a:r>
            <a:endParaRPr kumimoji="0" lang="es-MX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593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BE1F1CA-A239-F57E-87DE-1A3278732F03}"/>
              </a:ext>
            </a:extLst>
          </p:cNvPr>
          <p:cNvSpPr txBox="1"/>
          <p:nvPr/>
        </p:nvSpPr>
        <p:spPr>
          <a:xfrm>
            <a:off x="4495800" y="479331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CL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Características de la Población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8078A65E-028B-CBAC-F4EF-921B9ACCA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sp>
        <p:nvSpPr>
          <p:cNvPr id="26" name="Rectángulo 25">
            <a:extLst>
              <a:ext uri="{FF2B5EF4-FFF2-40B4-BE49-F238E27FC236}">
                <a16:creationId xmlns:a16="http://schemas.microsoft.com/office/drawing/2014/main" id="{C725EAB8-F9F4-BC04-BE71-1F58B0226EB0}"/>
              </a:ext>
            </a:extLst>
          </p:cNvPr>
          <p:cNvSpPr/>
          <p:nvPr/>
        </p:nvSpPr>
        <p:spPr>
          <a:xfrm>
            <a:off x="9753600" y="6400800"/>
            <a:ext cx="19896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1200" b="1" dirty="0">
                <a:latin typeface="Verdana"/>
                <a:cs typeface="Verdana"/>
              </a:rPr>
              <a:t>Estimación INE 2023</a:t>
            </a:r>
          </a:p>
        </p:txBody>
      </p:sp>
      <p:graphicFrame>
        <p:nvGraphicFramePr>
          <p:cNvPr id="30" name="Gráfico 29">
            <a:extLst>
              <a:ext uri="{FF2B5EF4-FFF2-40B4-BE49-F238E27FC236}">
                <a16:creationId xmlns:a16="http://schemas.microsoft.com/office/drawing/2014/main" id="{7E1C4C27-D0F5-FCEC-6944-5ADE6AA4BF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2774531"/>
              </p:ext>
            </p:extLst>
          </p:nvPr>
        </p:nvGraphicFramePr>
        <p:xfrm>
          <a:off x="304800" y="1039826"/>
          <a:ext cx="72390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id="{FE7DAB23-539A-4293-ED33-E7BA1CB250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7242194"/>
              </p:ext>
            </p:extLst>
          </p:nvPr>
        </p:nvGraphicFramePr>
        <p:xfrm>
          <a:off x="304800" y="3011004"/>
          <a:ext cx="7167967" cy="1857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A1BF52C8-E878-B3FA-9DD6-DAEEB2E7CF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370067"/>
              </p:ext>
            </p:extLst>
          </p:nvPr>
        </p:nvGraphicFramePr>
        <p:xfrm>
          <a:off x="152400" y="4944301"/>
          <a:ext cx="7239000" cy="1857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569104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33580" y="2743200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8575" y="4716819"/>
            <a:ext cx="2711921" cy="5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54F40E18-3E80-E3AB-904B-D5524EC211D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304800" y="1343189"/>
            <a:ext cx="8447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Evolución Anual Felicitaciones y Reclamos</a:t>
            </a:r>
            <a:endParaRPr lang="es-CL" sz="28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356D6347-05EF-11E2-F98C-1F92BF0B0B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140950"/>
              </p:ext>
            </p:extLst>
          </p:nvPr>
        </p:nvGraphicFramePr>
        <p:xfrm>
          <a:off x="685800" y="1828800"/>
          <a:ext cx="9906000" cy="393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7924025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E0FD5F0-C1E5-036B-FF60-A15398053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10847"/>
          </a:xfrm>
          <a:prstGeom prst="rect">
            <a:avLst/>
          </a:prstGeom>
        </p:spPr>
      </p:pic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D52D687F-D2B6-C7A8-E1F9-96F5543AB9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D781B01-DB40-9D14-1FD7-6285C290E73F}"/>
              </a:ext>
            </a:extLst>
          </p:cNvPr>
          <p:cNvSpPr txBox="1"/>
          <p:nvPr/>
        </p:nvSpPr>
        <p:spPr>
          <a:xfrm>
            <a:off x="-12834" y="281090"/>
            <a:ext cx="690529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LISTAS DE ESPERA</a:t>
            </a:r>
          </a:p>
        </p:txBody>
      </p:sp>
    </p:spTree>
    <p:extLst>
      <p:ext uri="{BB962C8B-B14F-4D97-AF65-F5344CB8AC3E}">
        <p14:creationId xmlns:p14="http://schemas.microsoft.com/office/powerpoint/2010/main" val="27763202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58883" y="1088496"/>
            <a:ext cx="7696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Evolución pacientes en Lista de Espera Consulta de Especialidad 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68620D21-15C8-05F5-B694-364A326C5DA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F281D3D3-F1B9-ADE9-8DBA-664CE646C3FD}"/>
              </a:ext>
            </a:extLst>
          </p:cNvPr>
          <p:cNvGraphicFramePr>
            <a:graphicFrameLocks/>
          </p:cNvGraphicFramePr>
          <p:nvPr/>
        </p:nvGraphicFramePr>
        <p:xfrm>
          <a:off x="914400" y="2072304"/>
          <a:ext cx="9448800" cy="393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6570319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67609" y="929492"/>
            <a:ext cx="7696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Evolución pacientes en Lista de Espera Quirúrgica</a:t>
            </a: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41B6C43F-DD16-0D74-EEF4-E573229B5F2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6C2A7CA-8595-FD4A-0532-E1EC65B26D4C}"/>
              </a:ext>
            </a:extLst>
          </p:cNvPr>
          <p:cNvGraphicFramePr>
            <a:graphicFrameLocks/>
          </p:cNvGraphicFramePr>
          <p:nvPr/>
        </p:nvGraphicFramePr>
        <p:xfrm>
          <a:off x="914400" y="1889760"/>
          <a:ext cx="9448800" cy="393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847605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52034" y="1070524"/>
            <a:ext cx="7696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Evolución pacientes en Lista de Espera Lista de Espera Odontológica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80B51E4F-397C-F2EF-D52F-71D320E048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023BC48E-D4EA-5043-BEBA-A917EB3E9035}"/>
              </a:ext>
            </a:extLst>
          </p:cNvPr>
          <p:cNvGraphicFramePr>
            <a:graphicFrameLocks/>
          </p:cNvGraphicFramePr>
          <p:nvPr/>
        </p:nvGraphicFramePr>
        <p:xfrm>
          <a:off x="914400" y="2072304"/>
          <a:ext cx="9448800" cy="393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79371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67609" y="929492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Cumplimiento Garantías Explícitas en Salud</a:t>
            </a: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2" name="Tabla 11">
            <a:extLst>
              <a:ext uri="{FF2B5EF4-FFF2-40B4-BE49-F238E27FC236}">
                <a16:creationId xmlns:a16="http://schemas.microsoft.com/office/drawing/2014/main" id="{1389EA98-4DA1-4FBD-65E6-E9E93807C3CF}"/>
              </a:ext>
            </a:extLst>
          </p:cNvPr>
          <p:cNvGraphicFramePr>
            <a:graphicFrameLocks noGrp="1"/>
          </p:cNvGraphicFramePr>
          <p:nvPr/>
        </p:nvGraphicFramePr>
        <p:xfrm>
          <a:off x="467608" y="1709866"/>
          <a:ext cx="9971792" cy="3682991"/>
        </p:xfrm>
        <a:graphic>
          <a:graphicData uri="http://schemas.openxmlformats.org/drawingml/2006/table">
            <a:tbl>
              <a:tblPr firstRow="1" bandRow="1"/>
              <a:tblGrid>
                <a:gridCol w="903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245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27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796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Año </a:t>
                      </a:r>
                      <a:endParaRPr lang="es-CL" sz="18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CL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% Cumplimiento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u="none" strike="noStrike" dirty="0" err="1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N°</a:t>
                      </a:r>
                      <a:r>
                        <a:rPr lang="es-CL" sz="18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Total de Garantías</a:t>
                      </a:r>
                      <a:endParaRPr lang="es-CL" sz="18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pt-BR" sz="18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Segundo Prestador  (o convenio marco) </a:t>
                      </a:r>
                      <a:endParaRPr lang="es-CL" sz="1800" b="1" u="none" strike="noStrike" kern="1200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18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99,9%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18.824</a:t>
                      </a:r>
                      <a:endParaRPr lang="es-CL" sz="1800" b="0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>
                          <a:solidFill>
                            <a:srgbClr val="254061"/>
                          </a:solidFill>
                          <a:effectLst/>
                          <a:latin typeface="Century Gothic" panose="020B0502020202020204" pitchFamily="34" charset="0"/>
                        </a:rPr>
                        <a:t>0,00%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05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93,52%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12.896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>
                          <a:solidFill>
                            <a:srgbClr val="254061"/>
                          </a:solidFill>
                          <a:effectLst/>
                          <a:latin typeface="Century Gothic" panose="020B0502020202020204" pitchFamily="34" charset="0"/>
                        </a:rPr>
                        <a:t>0,05%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0928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92,99%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13.952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>
                          <a:solidFill>
                            <a:srgbClr val="254061"/>
                          </a:solidFill>
                          <a:effectLst/>
                          <a:latin typeface="Century Gothic" panose="020B0502020202020204" pitchFamily="34" charset="0"/>
                        </a:rPr>
                        <a:t>1,30%</a:t>
                      </a:r>
                    </a:p>
                  </a:txBody>
                  <a:tcPr marL="6350" marR="6350" marT="635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09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98,40%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17.257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>
                          <a:solidFill>
                            <a:srgbClr val="254061"/>
                          </a:solidFill>
                          <a:effectLst/>
                          <a:latin typeface="Century Gothic" panose="020B0502020202020204" pitchFamily="34" charset="0"/>
                        </a:rPr>
                        <a:t>0,96%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77213"/>
                  </a:ext>
                </a:extLst>
              </a:tr>
              <a:tr h="6009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</a:rPr>
                        <a:t>98,1%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22.607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0,80%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473239"/>
                  </a:ext>
                </a:extLst>
              </a:tr>
            </a:tbl>
          </a:graphicData>
        </a:graphic>
      </p:graphicFrame>
      <p:pic>
        <p:nvPicPr>
          <p:cNvPr id="4" name="Google Shape;52;p1" descr="footer ppt-03.png">
            <a:extLst>
              <a:ext uri="{FF2B5EF4-FFF2-40B4-BE49-F238E27FC236}">
                <a16:creationId xmlns:a16="http://schemas.microsoft.com/office/drawing/2014/main" id="{79797066-5126-DAEA-B4BD-58613B57E53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60180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E7B9560-7444-1F27-4B6D-B487C938F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34" y="-12700"/>
            <a:ext cx="12217534" cy="6420771"/>
          </a:xfrm>
          <a:prstGeom prst="rect">
            <a:avLst/>
          </a:prstGeom>
        </p:spPr>
      </p:pic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D52D687F-D2B6-C7A8-E1F9-96F5543AB9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D781B01-DB40-9D14-1FD7-6285C290E73F}"/>
              </a:ext>
            </a:extLst>
          </p:cNvPr>
          <p:cNvSpPr txBox="1"/>
          <p:nvPr/>
        </p:nvSpPr>
        <p:spPr>
          <a:xfrm>
            <a:off x="-12834" y="281090"/>
            <a:ext cx="6905296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BALANCED SCORECARD</a:t>
            </a:r>
            <a:endParaRPr kumimoji="0" lang="es-MX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630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52034" y="1199463"/>
            <a:ext cx="8447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Evaluación </a:t>
            </a:r>
            <a:r>
              <a:rPr lang="es-ES" sz="2800" b="1" dirty="0" err="1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Balanced</a:t>
            </a:r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s-ES" sz="2800" b="1" dirty="0" err="1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Scorecard</a:t>
            </a:r>
            <a:endParaRPr lang="es-CL" sz="28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2" name="7 Tabla">
            <a:extLst>
              <a:ext uri="{FF2B5EF4-FFF2-40B4-BE49-F238E27FC236}">
                <a16:creationId xmlns:a16="http://schemas.microsoft.com/office/drawing/2014/main" id="{EC58B189-3800-02D8-D32E-B8D3EC4C9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840428"/>
              </p:ext>
            </p:extLst>
          </p:nvPr>
        </p:nvGraphicFramePr>
        <p:xfrm>
          <a:off x="1334580" y="2323434"/>
          <a:ext cx="8993122" cy="24340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474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67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67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67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47892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78922">
                  <a:extLst>
                    <a:ext uri="{9D8B030D-6E8A-4147-A177-3AD203B41FA5}">
                      <a16:colId xmlns:a16="http://schemas.microsoft.com/office/drawing/2014/main" val="1897583644"/>
                    </a:ext>
                  </a:extLst>
                </a:gridCol>
              </a:tblGrid>
              <a:tr h="551324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>
                          <a:latin typeface="+mj-lt"/>
                        </a:rPr>
                        <a:t>Año</a:t>
                      </a:r>
                    </a:p>
                  </a:txBody>
                  <a:tcPr marL="57150" marR="571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+mj-lt"/>
                        </a:rPr>
                        <a:t>2019</a:t>
                      </a:r>
                    </a:p>
                  </a:txBody>
                  <a:tcPr marL="57150" marR="571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+mj-lt"/>
                        </a:rPr>
                        <a:t>2020</a:t>
                      </a:r>
                    </a:p>
                  </a:txBody>
                  <a:tcPr marL="57150" marR="571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+mj-lt"/>
                        </a:rPr>
                        <a:t>2021</a:t>
                      </a:r>
                    </a:p>
                  </a:txBody>
                  <a:tcPr marL="57150" marR="571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+mj-lt"/>
                        </a:rPr>
                        <a:t>2022</a:t>
                      </a:r>
                    </a:p>
                  </a:txBody>
                  <a:tcPr marL="57150" marR="571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>
                          <a:latin typeface="+mj-lt"/>
                        </a:rPr>
                        <a:t>2023</a:t>
                      </a:r>
                    </a:p>
                  </a:txBody>
                  <a:tcPr marL="57150" marR="571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3595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bg1"/>
                          </a:solidFill>
                          <a:latin typeface="+mj-lt"/>
                        </a:rPr>
                        <a:t>Resultado</a:t>
                      </a:r>
                    </a:p>
                  </a:txBody>
                  <a:tcPr marL="57150" marR="571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83,11%</a:t>
                      </a:r>
                    </a:p>
                  </a:txBody>
                  <a:tcPr marL="14288" marR="142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87,00%</a:t>
                      </a:r>
                    </a:p>
                  </a:txBody>
                  <a:tcPr marL="14288" marR="142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85,00%</a:t>
                      </a:r>
                    </a:p>
                  </a:txBody>
                  <a:tcPr marL="14288" marR="142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80,77%</a:t>
                      </a:r>
                    </a:p>
                  </a:txBody>
                  <a:tcPr marL="14288" marR="142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b="1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78,45%</a:t>
                      </a:r>
                      <a:endParaRPr lang="es-CL" sz="1800" b="1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14288" marR="142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9149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Ranking</a:t>
                      </a:r>
                    </a:p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País</a:t>
                      </a:r>
                    </a:p>
                  </a:txBody>
                  <a:tcPr marL="57150" marR="571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17</a:t>
                      </a:r>
                      <a:r>
                        <a:rPr lang="es-ES" sz="1800" b="1" kern="1200" dirty="0">
                          <a:solidFill>
                            <a:schemeClr val="tx1"/>
                          </a:solidFill>
                          <a:latin typeface="+mj-lt"/>
                        </a:rPr>
                        <a:t>º</a:t>
                      </a:r>
                      <a:endParaRPr lang="es-ES" sz="18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4288" marR="142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31</a:t>
                      </a:r>
                      <a:r>
                        <a:rPr lang="es-ES" sz="1800" b="1" kern="1200" dirty="0">
                          <a:solidFill>
                            <a:schemeClr val="tx1"/>
                          </a:solidFill>
                          <a:latin typeface="+mj-lt"/>
                        </a:rPr>
                        <a:t>º</a:t>
                      </a:r>
                      <a:endParaRPr lang="es-ES" sz="18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4288" marR="142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18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31</a:t>
                      </a:r>
                      <a:r>
                        <a:rPr lang="es-ES" sz="1800" b="1" kern="1200" dirty="0">
                          <a:solidFill>
                            <a:schemeClr val="tx1"/>
                          </a:solidFill>
                          <a:latin typeface="+mj-lt"/>
                        </a:rPr>
                        <a:t>º</a:t>
                      </a:r>
                      <a:endParaRPr lang="es-CL" sz="18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rtl="0" fontAlgn="ctr"/>
                      <a:endParaRPr lang="es-CL" sz="18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4288" marR="142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b="1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29</a:t>
                      </a:r>
                      <a:r>
                        <a:rPr lang="es-ES" sz="1800" b="1" kern="1200" dirty="0">
                          <a:solidFill>
                            <a:schemeClr val="tx1"/>
                          </a:solidFill>
                          <a:latin typeface="+mj-lt"/>
                        </a:rPr>
                        <a:t>º</a:t>
                      </a:r>
                      <a:endParaRPr lang="es-CL" sz="18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4288" marR="142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es-CL" sz="1800" b="1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14288" marR="142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Google Shape;52;p1" descr="footer ppt-03.png">
            <a:extLst>
              <a:ext uri="{FF2B5EF4-FFF2-40B4-BE49-F238E27FC236}">
                <a16:creationId xmlns:a16="http://schemas.microsoft.com/office/drawing/2014/main" id="{77B11768-517F-FF92-1CEA-BCB40D670F7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74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52034" y="1199463"/>
            <a:ext cx="84477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800" b="1" dirty="0" err="1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Objertivos</a:t>
            </a:r>
            <a:endParaRPr lang="es-CL" sz="28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pic>
        <p:nvPicPr>
          <p:cNvPr id="4" name="Google Shape;52;p1" descr="footer ppt-03.png">
            <a:extLst>
              <a:ext uri="{FF2B5EF4-FFF2-40B4-BE49-F238E27FC236}">
                <a16:creationId xmlns:a16="http://schemas.microsoft.com/office/drawing/2014/main" id="{77B11768-517F-FF92-1CEA-BCB40D670F7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9827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6"/>
          <p:cNvSpPr txBox="1">
            <a:spLocks noGrp="1"/>
          </p:cNvSpPr>
          <p:nvPr>
            <p:ph type="title"/>
          </p:nvPr>
        </p:nvSpPr>
        <p:spPr>
          <a:xfrm>
            <a:off x="1464333" y="811102"/>
            <a:ext cx="7518069" cy="447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985" rIns="0" bIns="0" anchor="t" anchorCtr="0">
            <a:spAutoFit/>
          </a:bodyPr>
          <a:lstStyle/>
          <a:p>
            <a:pPr marL="11187" rtl="0"/>
            <a:r>
              <a:rPr lang="es-MX" sz="2819" b="1" dirty="0">
                <a:solidFill>
                  <a:srgbClr val="212D5D"/>
                </a:solidFill>
              </a:rPr>
              <a:t>Muchas Gracias</a:t>
            </a:r>
            <a:endParaRPr sz="2819" dirty="0"/>
          </a:p>
        </p:txBody>
      </p:sp>
      <p:pic>
        <p:nvPicPr>
          <p:cNvPr id="362" name="Google Shape;362;p16" descr="frontis hospital san martin baja.jpg"/>
          <p:cNvPicPr preferRelativeResize="0"/>
          <p:nvPr/>
        </p:nvPicPr>
        <p:blipFill rotWithShape="1">
          <a:blip r:embed="rId4">
            <a:alphaModFix/>
          </a:blip>
          <a:srcRect l="14068" r="5902"/>
          <a:stretch/>
        </p:blipFill>
        <p:spPr>
          <a:xfrm>
            <a:off x="-421571" y="1907627"/>
            <a:ext cx="6140279" cy="24836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3" name="Google Shape;363;p16"/>
          <p:cNvGrpSpPr/>
          <p:nvPr/>
        </p:nvGrpSpPr>
        <p:grpSpPr>
          <a:xfrm>
            <a:off x="5626121" y="475473"/>
            <a:ext cx="10166197" cy="5828279"/>
            <a:chOff x="2021590" y="1699579"/>
            <a:chExt cx="10266901" cy="5886013"/>
          </a:xfrm>
        </p:grpSpPr>
        <p:pic>
          <p:nvPicPr>
            <p:cNvPr id="364" name="Google Shape;364;p16"/>
            <p:cNvPicPr preferRelativeResize="0"/>
            <p:nvPr/>
          </p:nvPicPr>
          <p:blipFill rotWithShape="1">
            <a:blip r:embed="rId5">
              <a:alphaModFix/>
            </a:blip>
            <a:srcRect l="14413" t="29821" r="14164" b="28189"/>
            <a:stretch/>
          </p:blipFill>
          <p:spPr>
            <a:xfrm>
              <a:off x="2021590" y="3117065"/>
              <a:ext cx="6910867" cy="25031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5" name="Google Shape;365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118328" y="7171064"/>
              <a:ext cx="1487424" cy="4145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936583" y="1699579"/>
              <a:ext cx="1570562" cy="33961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7" name="Google Shape;367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931428" y="2194158"/>
              <a:ext cx="2357063" cy="5956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8" name="Google Shape;368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flipH="1">
            <a:off x="8238101" y="5471582"/>
            <a:ext cx="2779046" cy="5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6"/>
          <p:cNvSpPr txBox="1"/>
          <p:nvPr/>
        </p:nvSpPr>
        <p:spPr>
          <a:xfrm>
            <a:off x="14469676" y="2067119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endParaRPr sz="1586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C2926A73-BF8F-CF28-178D-BA2A448AFBAC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23306" y="3153516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371600" y="5827161"/>
            <a:ext cx="2711921" cy="5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991543-1B17-9D45-99D5-5B80F564DED1}"/>
              </a:ext>
            </a:extLst>
          </p:cNvPr>
          <p:cNvSpPr txBox="1"/>
          <p:nvPr/>
        </p:nvSpPr>
        <p:spPr>
          <a:xfrm>
            <a:off x="467609" y="1034227"/>
            <a:ext cx="7696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Distribución por </a:t>
            </a:r>
          </a:p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Edad Provincia de Curicó</a:t>
            </a:r>
            <a:endParaRPr kumimoji="0" lang="es-CL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DBF6160-75E9-610C-BDF2-5B51D5766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A4066FB6-551C-359E-9B7A-FC38BF5C44EC}"/>
              </a:ext>
            </a:extLst>
          </p:cNvPr>
          <p:cNvSpPr/>
          <p:nvPr/>
        </p:nvSpPr>
        <p:spPr>
          <a:xfrm>
            <a:off x="3614030" y="6431619"/>
            <a:ext cx="17600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Estimación INE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36C355EB-D3A1-5D48-413E-12AD1FDFFF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0494274"/>
              </p:ext>
            </p:extLst>
          </p:nvPr>
        </p:nvGraphicFramePr>
        <p:xfrm>
          <a:off x="5285139" y="255122"/>
          <a:ext cx="6501242" cy="2104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CBA45E9F-383E-A5B3-CCCE-284A6612CA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5552548"/>
              </p:ext>
            </p:extLst>
          </p:nvPr>
        </p:nvGraphicFramePr>
        <p:xfrm>
          <a:off x="5464966" y="2464066"/>
          <a:ext cx="6329977" cy="2202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F96685D3-8204-31AB-46A5-F83C701868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8975143"/>
              </p:ext>
            </p:extLst>
          </p:nvPr>
        </p:nvGraphicFramePr>
        <p:xfrm>
          <a:off x="5404051" y="4666907"/>
          <a:ext cx="6390892" cy="2030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393233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51EB1D3-56A1-F324-4B90-97F3213B7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34" y="17916"/>
            <a:ext cx="12192000" cy="6139542"/>
          </a:xfrm>
          <a:prstGeom prst="rect">
            <a:avLst/>
          </a:prstGeom>
        </p:spPr>
      </p:pic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D52D687F-D2B6-C7A8-E1F9-96F5543AB9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D781B01-DB40-9D14-1FD7-6285C290E73F}"/>
              </a:ext>
            </a:extLst>
          </p:cNvPr>
          <p:cNvSpPr txBox="1"/>
          <p:nvPr/>
        </p:nvSpPr>
        <p:spPr>
          <a:xfrm>
            <a:off x="2895600" y="155777"/>
            <a:ext cx="6905296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Como Gestionamos Nuestras Camas</a:t>
            </a:r>
          </a:p>
        </p:txBody>
      </p:sp>
    </p:spTree>
    <p:extLst>
      <p:ext uri="{BB962C8B-B14F-4D97-AF65-F5344CB8AC3E}">
        <p14:creationId xmlns:p14="http://schemas.microsoft.com/office/powerpoint/2010/main" val="3296858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67609" y="1400538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Dotación de Camas Hospital de Curicó</a:t>
            </a:r>
            <a:endParaRPr lang="es-CL" sz="28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graphicFrame>
        <p:nvGraphicFramePr>
          <p:cNvPr id="2" name="Tabla 11">
            <a:extLst>
              <a:ext uri="{FF2B5EF4-FFF2-40B4-BE49-F238E27FC236}">
                <a16:creationId xmlns:a16="http://schemas.microsoft.com/office/drawing/2014/main" id="{5470CB00-A06E-2E25-1833-940C488968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889438"/>
              </p:ext>
            </p:extLst>
          </p:nvPr>
        </p:nvGraphicFramePr>
        <p:xfrm>
          <a:off x="542141" y="2201225"/>
          <a:ext cx="8839201" cy="2349109"/>
        </p:xfrm>
        <a:graphic>
          <a:graphicData uri="http://schemas.openxmlformats.org/drawingml/2006/table">
            <a:tbl>
              <a:tblPr firstRow="1" bandRow="1"/>
              <a:tblGrid>
                <a:gridCol w="2459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4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0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3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3787">
                  <a:extLst>
                    <a:ext uri="{9D8B030D-6E8A-4147-A177-3AD203B41FA5}">
                      <a16:colId xmlns:a16="http://schemas.microsoft.com/office/drawing/2014/main" val="3658627148"/>
                    </a:ext>
                  </a:extLst>
                </a:gridCol>
                <a:gridCol w="1196849">
                  <a:extLst>
                    <a:ext uri="{9D8B030D-6E8A-4147-A177-3AD203B41FA5}">
                      <a16:colId xmlns:a16="http://schemas.microsoft.com/office/drawing/2014/main" val="1929821604"/>
                    </a:ext>
                  </a:extLst>
                </a:gridCol>
              </a:tblGrid>
              <a:tr h="41058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6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INDICADOR</a:t>
                      </a:r>
                      <a:endParaRPr lang="es-CL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CL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6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2020</a:t>
                      </a:r>
                      <a:endParaRPr lang="es-CL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CL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6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2022</a:t>
                      </a:r>
                      <a:endParaRPr lang="es-CL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84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CAMAS BÁSICAS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147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900" b="0" i="0" u="none" strike="noStrike" kern="120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173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136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44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CAMAS CUIDADOS MEDIOS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900" b="0" i="0" u="none" strike="noStrike" kern="120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64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38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CAMAS CRÌTICAS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900" b="0" i="0" u="none" strike="noStrike" kern="120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841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266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262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L" sz="1900" b="0" i="0" u="none" strike="noStrike" kern="1200" cap="none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299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304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Google Shape;52;p1" descr="footer ppt-03.png">
            <a:extLst>
              <a:ext uri="{FF2B5EF4-FFF2-40B4-BE49-F238E27FC236}">
                <a16:creationId xmlns:a16="http://schemas.microsoft.com/office/drawing/2014/main" id="{3F6EB673-6CA1-5D22-5025-CCF10685748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374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defTabSz="805495">
              <a:buClr>
                <a:srgbClr val="000000"/>
              </a:buClr>
            </a:pPr>
            <a:endParaRPr sz="1586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a 11">
            <a:extLst>
              <a:ext uri="{FF2B5EF4-FFF2-40B4-BE49-F238E27FC236}">
                <a16:creationId xmlns:a16="http://schemas.microsoft.com/office/drawing/2014/main" id="{1F76E710-C58F-E957-A179-2B1108E69B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873779"/>
              </p:ext>
            </p:extLst>
          </p:nvPr>
        </p:nvGraphicFramePr>
        <p:xfrm>
          <a:off x="685800" y="2088896"/>
          <a:ext cx="10395524" cy="2867860"/>
        </p:xfrm>
        <a:graphic>
          <a:graphicData uri="http://schemas.openxmlformats.org/drawingml/2006/table">
            <a:tbl>
              <a:tblPr firstRow="1" bandRow="1"/>
              <a:tblGrid>
                <a:gridCol w="2505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12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36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68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77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910002603"/>
                    </a:ext>
                  </a:extLst>
                </a:gridCol>
              </a:tblGrid>
              <a:tr h="39866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6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INDICADOR</a:t>
                      </a:r>
                      <a:endParaRPr lang="es-CL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CL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6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2020</a:t>
                      </a:r>
                      <a:endParaRPr lang="es-CL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0" hangingPunct="1"/>
                      <a:r>
                        <a:rPr lang="es-CL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60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2022</a:t>
                      </a:r>
                      <a:endParaRPr lang="es-CL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2023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3956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6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 Promedio Nacional 2023</a:t>
                      </a:r>
                      <a:endParaRPr lang="es-CL" sz="1600" b="1" i="0" u="none" strike="noStrike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22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Nº Egresos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14.962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11.724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10,578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11,373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12,478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…..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81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Índice Ocupacional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85,95%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79,49%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86,15%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88,32%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90,13%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80% - 90%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24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Promedio Días Estada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5,9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6,6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7,72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7,76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7,77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7,3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794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l" rtl="0" fontAlgn="ctr"/>
                      <a:r>
                        <a:rPr lang="es-CL" sz="14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Peso GRD (Complejidad)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0,8120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0,9228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457200" rtl="0" eaLnBrk="1" fontAlgn="ctr" latinLnBrk="0" hangingPunct="1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1,1327</a:t>
                      </a: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0,9904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 rtl="0" fontAlgn="ctr"/>
                      <a:r>
                        <a:rPr lang="es-CL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0,9694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1,0425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94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4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Índice Casuístico</a:t>
                      </a:r>
                      <a:endParaRPr lang="es-CL" sz="14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9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0,9700</a:t>
                      </a:r>
                    </a:p>
                  </a:txBody>
                  <a:tcPr marL="123952" marR="123952" marT="61976" marB="61976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1,1513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1,6367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900" b="0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1,1300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1,2400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L" sz="1900" b="0" i="0" u="none" strike="noStrike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&gt;1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069927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7CF1AA7A-ADAB-1765-59DB-735370F0B919}"/>
              </a:ext>
            </a:extLst>
          </p:cNvPr>
          <p:cNvSpPr txBox="1"/>
          <p:nvPr/>
        </p:nvSpPr>
        <p:spPr>
          <a:xfrm>
            <a:off x="467609" y="929492"/>
            <a:ext cx="7696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39561"/>
            <a:r>
              <a:rPr lang="es-ES" sz="2800" b="1" dirty="0">
                <a:solidFill>
                  <a:schemeClr val="accent5">
                    <a:lumMod val="50000"/>
                  </a:schemeClr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Indicadores de Hospitalización</a:t>
            </a:r>
          </a:p>
          <a:p>
            <a:pPr defTabSz="1239561"/>
            <a:endParaRPr lang="es-CL" sz="2800" b="1" dirty="0">
              <a:solidFill>
                <a:schemeClr val="accent5">
                  <a:lumMod val="50000"/>
                </a:schemeClr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0DD8420-8F5C-16AC-C7CA-BB112EC4F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85DAC762-5734-4461-5D66-7606549B87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486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0B3B6D9-DE58-8FFD-3B41-89381DC5F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34" y="0"/>
            <a:ext cx="12204834" cy="6530744"/>
          </a:xfrm>
          <a:prstGeom prst="rect">
            <a:avLst/>
          </a:prstGeom>
        </p:spPr>
      </p:pic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368827" y="5461281"/>
            <a:ext cx="2711921" cy="5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D52D687F-D2B6-C7A8-E1F9-96F5543AB93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D781B01-DB40-9D14-1FD7-6285C290E73F}"/>
              </a:ext>
            </a:extLst>
          </p:cNvPr>
          <p:cNvSpPr txBox="1"/>
          <p:nvPr/>
        </p:nvSpPr>
        <p:spPr>
          <a:xfrm>
            <a:off x="2084528" y="685800"/>
            <a:ext cx="6905296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CONSULTAS</a:t>
            </a:r>
            <a:r>
              <a:rPr kumimoji="0" lang="es-MX" sz="3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4255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/>
        </p:nvSpPr>
        <p:spPr>
          <a:xfrm>
            <a:off x="-1118845" y="3335764"/>
            <a:ext cx="162675" cy="32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538" tIns="40258" rIns="80538" bIns="40258" anchor="t" anchorCtr="0">
            <a:spAutoFit/>
          </a:bodyPr>
          <a:lstStyle/>
          <a:p>
            <a:pPr marL="0" marR="0" lvl="0" indent="0" algn="l" defTabSz="8054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586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40;p15">
            <a:extLst>
              <a:ext uri="{FF2B5EF4-FFF2-40B4-BE49-F238E27FC236}">
                <a16:creationId xmlns:a16="http://schemas.microsoft.com/office/drawing/2014/main" id="{E8244101-109D-7ECE-F89A-D9FA9BD1B5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4524" y="3385888"/>
            <a:ext cx="2758420" cy="2726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39;p15">
            <a:extLst>
              <a:ext uri="{FF2B5EF4-FFF2-40B4-BE49-F238E27FC236}">
                <a16:creationId xmlns:a16="http://schemas.microsoft.com/office/drawing/2014/main" id="{5CF3B973-2315-AF76-A167-FF69DD624B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2459" y="5064773"/>
            <a:ext cx="2711921" cy="5246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05F33F9-5DD0-4FA0-4B61-5FC72FBFBA55}"/>
              </a:ext>
            </a:extLst>
          </p:cNvPr>
          <p:cNvSpPr txBox="1"/>
          <p:nvPr/>
        </p:nvSpPr>
        <p:spPr>
          <a:xfrm>
            <a:off x="467609" y="929492"/>
            <a:ext cx="7696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395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Consultas Ambulatorias de Especialidad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2326E82-15C5-240B-6821-125D3390A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34" y="83599"/>
            <a:ext cx="3863675" cy="845893"/>
          </a:xfrm>
          <a:prstGeom prst="rect">
            <a:avLst/>
          </a:prstGeom>
        </p:spPr>
      </p:pic>
      <p:pic>
        <p:nvPicPr>
          <p:cNvPr id="2" name="Google Shape;52;p1" descr="footer ppt-03.png">
            <a:extLst>
              <a:ext uri="{FF2B5EF4-FFF2-40B4-BE49-F238E27FC236}">
                <a16:creationId xmlns:a16="http://schemas.microsoft.com/office/drawing/2014/main" id="{0E7724F0-4E4D-44D2-AC90-FC3E1D80433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2834" y="6112691"/>
            <a:ext cx="12204834" cy="7453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31FDC50-8DEA-E73E-55FA-9C178051C1E6}"/>
              </a:ext>
            </a:extLst>
          </p:cNvPr>
          <p:cNvGraphicFramePr>
            <a:graphicFrameLocks/>
          </p:cNvGraphicFramePr>
          <p:nvPr/>
        </p:nvGraphicFramePr>
        <p:xfrm>
          <a:off x="685800" y="1828800"/>
          <a:ext cx="9448800" cy="393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428606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2328</TotalTime>
  <Words>713</Words>
  <Application>Microsoft Office PowerPoint</Application>
  <PresentationFormat>Panorámica</PresentationFormat>
  <Paragraphs>398</Paragraphs>
  <Slides>39</Slides>
  <Notes>39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39</vt:i4>
      </vt:variant>
    </vt:vector>
  </HeadingPairs>
  <TitlesOfParts>
    <vt:vector size="48" baseType="lpstr">
      <vt:lpstr>Arial</vt:lpstr>
      <vt:lpstr>Arial Rounded MT Bold</vt:lpstr>
      <vt:lpstr>Arial Unicode MS</vt:lpstr>
      <vt:lpstr>Calibri</vt:lpstr>
      <vt:lpstr>Century Gothic</vt:lpstr>
      <vt:lpstr>Trebuchet MS</vt:lpstr>
      <vt:lpstr>Verdana</vt:lpstr>
      <vt:lpstr>Office Theme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Nataly  Gonzalez</cp:lastModifiedBy>
  <cp:revision>327</cp:revision>
  <cp:lastPrinted>2024-04-29T14:11:52Z</cp:lastPrinted>
  <dcterms:created xsi:type="dcterms:W3CDTF">2024-04-02T14:46:55Z</dcterms:created>
  <dcterms:modified xsi:type="dcterms:W3CDTF">2024-04-30T15:09:56Z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2024-03-28T00:00:00Z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2024-04-02T00:00:00Z</vt:filetime>
  </property>
</Properties>
</file>